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0.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1.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12.xml" ContentType="application/vnd.openxmlformats-officedocument.theme+xml"/>
  <Override PartName="/ppt/slideLayouts/slideLayout27.xml" ContentType="application/vnd.openxmlformats-officedocument.presentationml.slideLayout+xml"/>
  <Override PartName="/ppt/theme/theme1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95" r:id="rId2"/>
    <p:sldMasterId id="2147483799" r:id="rId3"/>
    <p:sldMasterId id="2147483803" r:id="rId4"/>
    <p:sldMasterId id="2147483805" r:id="rId5"/>
    <p:sldMasterId id="2147483807" r:id="rId6"/>
    <p:sldMasterId id="2147483809" r:id="rId7"/>
    <p:sldMasterId id="2147483818" r:id="rId8"/>
    <p:sldMasterId id="2147483784" r:id="rId9"/>
    <p:sldMasterId id="2147483824" r:id="rId10"/>
    <p:sldMasterId id="2147483838" r:id="rId11"/>
    <p:sldMasterId id="2147483857" r:id="rId12"/>
    <p:sldMasterId id="2147483861" r:id="rId13"/>
    <p:sldMasterId id="2147483865" r:id="rId14"/>
    <p:sldMasterId id="2147483873" r:id="rId15"/>
    <p:sldMasterId id="2147483888" r:id="rId16"/>
    <p:sldMasterId id="2147483890" r:id="rId17"/>
  </p:sldMasterIdLst>
  <p:notesMasterIdLst>
    <p:notesMasterId r:id="rId93"/>
  </p:notesMasterIdLst>
  <p:handoutMasterIdLst>
    <p:handoutMasterId r:id="rId94"/>
  </p:handoutMasterIdLst>
  <p:sldIdLst>
    <p:sldId id="424" r:id="rId18"/>
    <p:sldId id="442" r:id="rId19"/>
    <p:sldId id="443" r:id="rId20"/>
    <p:sldId id="444" r:id="rId21"/>
    <p:sldId id="445" r:id="rId22"/>
    <p:sldId id="446" r:id="rId23"/>
    <p:sldId id="425" r:id="rId24"/>
    <p:sldId id="1969" r:id="rId25"/>
    <p:sldId id="427" r:id="rId26"/>
    <p:sldId id="396" r:id="rId27"/>
    <p:sldId id="397" r:id="rId28"/>
    <p:sldId id="399" r:id="rId29"/>
    <p:sldId id="400" r:id="rId30"/>
    <p:sldId id="402" r:id="rId31"/>
    <p:sldId id="403" r:id="rId32"/>
    <p:sldId id="404" r:id="rId33"/>
    <p:sldId id="458" r:id="rId34"/>
    <p:sldId id="405" r:id="rId35"/>
    <p:sldId id="406" r:id="rId36"/>
    <p:sldId id="460" r:id="rId37"/>
    <p:sldId id="409" r:id="rId38"/>
    <p:sldId id="410" r:id="rId39"/>
    <p:sldId id="411" r:id="rId40"/>
    <p:sldId id="459" r:id="rId41"/>
    <p:sldId id="1467" r:id="rId42"/>
    <p:sldId id="1025" r:id="rId43"/>
    <p:sldId id="1026" r:id="rId44"/>
    <p:sldId id="415" r:id="rId45"/>
    <p:sldId id="416" r:id="rId46"/>
    <p:sldId id="417" r:id="rId47"/>
    <p:sldId id="418" r:id="rId48"/>
    <p:sldId id="419" r:id="rId49"/>
    <p:sldId id="1553" r:id="rId50"/>
    <p:sldId id="1415" r:id="rId51"/>
    <p:sldId id="1428" r:id="rId52"/>
    <p:sldId id="1346" r:id="rId53"/>
    <p:sldId id="1420" r:id="rId54"/>
    <p:sldId id="1329" r:id="rId55"/>
    <p:sldId id="1421" r:id="rId56"/>
    <p:sldId id="1331" r:id="rId57"/>
    <p:sldId id="1422" r:id="rId58"/>
    <p:sldId id="1332" r:id="rId59"/>
    <p:sldId id="1334" r:id="rId60"/>
    <p:sldId id="1423" r:id="rId61"/>
    <p:sldId id="1335" r:id="rId62"/>
    <p:sldId id="1424" r:id="rId63"/>
    <p:sldId id="1337" r:id="rId64"/>
    <p:sldId id="1339" r:id="rId65"/>
    <p:sldId id="1535" r:id="rId66"/>
    <p:sldId id="1552" r:id="rId67"/>
    <p:sldId id="428" r:id="rId68"/>
    <p:sldId id="436" r:id="rId69"/>
    <p:sldId id="370" r:id="rId70"/>
    <p:sldId id="371" r:id="rId71"/>
    <p:sldId id="434" r:id="rId72"/>
    <p:sldId id="437" r:id="rId73"/>
    <p:sldId id="435" r:id="rId74"/>
    <p:sldId id="462" r:id="rId75"/>
    <p:sldId id="348" r:id="rId76"/>
    <p:sldId id="374" r:id="rId77"/>
    <p:sldId id="438" r:id="rId78"/>
    <p:sldId id="439" r:id="rId79"/>
    <p:sldId id="1971" r:id="rId80"/>
    <p:sldId id="1970" r:id="rId81"/>
    <p:sldId id="263" r:id="rId82"/>
    <p:sldId id="1948" r:id="rId83"/>
    <p:sldId id="1947" r:id="rId84"/>
    <p:sldId id="333" r:id="rId85"/>
    <p:sldId id="450" r:id="rId86"/>
    <p:sldId id="492" r:id="rId87"/>
    <p:sldId id="1972" r:id="rId88"/>
    <p:sldId id="259" r:id="rId89"/>
    <p:sldId id="287" r:id="rId90"/>
    <p:sldId id="288" r:id="rId91"/>
    <p:sldId id="289" r:id="rId92"/>
  </p:sldIdLst>
  <p:sldSz cx="12192000" cy="6858000"/>
  <p:notesSz cx="7302500" cy="95885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9A4A7"/>
    <a:srgbClr val="BBE0E3"/>
    <a:srgbClr val="0000FF"/>
    <a:srgbClr val="FFFF99"/>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9DF61-A2A1-4E03-9A61-657D2C19B12E}" v="7" dt="2022-05-18T06:35:11.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51" autoAdjust="0"/>
    <p:restoredTop sz="85714" autoAdjust="0"/>
  </p:normalViewPr>
  <p:slideViewPr>
    <p:cSldViewPr>
      <p:cViewPr varScale="1">
        <p:scale>
          <a:sx n="110" d="100"/>
          <a:sy n="110" d="100"/>
        </p:scale>
        <p:origin x="756" y="96"/>
      </p:cViewPr>
      <p:guideLst>
        <p:guide orient="horz" pos="2160"/>
        <p:guide pos="3840"/>
      </p:guideLst>
    </p:cSldViewPr>
  </p:slideViewPr>
  <p:notesTextViewPr>
    <p:cViewPr>
      <p:scale>
        <a:sx n="3" d="2"/>
        <a:sy n="3" d="2"/>
      </p:scale>
      <p:origin x="0" y="0"/>
    </p:cViewPr>
  </p:notesTextViewPr>
  <p:sorterViewPr>
    <p:cViewPr varScale="1">
      <p:scale>
        <a:sx n="1" d="1"/>
        <a:sy n="1" d="1"/>
      </p:scale>
      <p:origin x="0" y="-13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presProps" Target="presProps.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handoutMaster" Target="handoutMasters/handoutMaster1.xml"/><Relationship Id="rId99"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notesMaster" Target="notesMasters/notesMaster1.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0F9DF61-A2A1-4E03-9A61-657D2C19B12E}"/>
    <pc:docChg chg="custSel addSld delSld modSld delMainMaster">
      <pc:chgData name="Michael MacCoss" userId="afbd1c96-5255-4d89-b6b4-1a00a15797b0" providerId="ADAL" clId="{80F9DF61-A2A1-4E03-9A61-657D2C19B12E}" dt="2022-05-18T06:35:11.989" v="107"/>
      <pc:docMkLst>
        <pc:docMk/>
      </pc:docMkLst>
      <pc:sldChg chg="delSp modSp add del mod modTransition">
        <pc:chgData name="Michael MacCoss" userId="afbd1c96-5255-4d89-b6b4-1a00a15797b0" providerId="ADAL" clId="{80F9DF61-A2A1-4E03-9A61-657D2C19B12E}" dt="2022-05-18T06:24:40.252" v="103" actId="478"/>
        <pc:sldMkLst>
          <pc:docMk/>
          <pc:sldMk cId="0" sldId="259"/>
        </pc:sldMkLst>
        <pc:spChg chg="del mod">
          <ac:chgData name="Michael MacCoss" userId="afbd1c96-5255-4d89-b6b4-1a00a15797b0" providerId="ADAL" clId="{80F9DF61-A2A1-4E03-9A61-657D2C19B12E}" dt="2022-05-18T06:24:40.252" v="103" actId="478"/>
          <ac:spMkLst>
            <pc:docMk/>
            <pc:sldMk cId="0" sldId="259"/>
            <ac:spMk id="24580" creationId="{00000000-0000-0000-0000-000000000000}"/>
          </ac:spMkLst>
        </pc:spChg>
      </pc:sldChg>
      <pc:sldChg chg="add">
        <pc:chgData name="Michael MacCoss" userId="afbd1c96-5255-4d89-b6b4-1a00a15797b0" providerId="ADAL" clId="{80F9DF61-A2A1-4E03-9A61-657D2C19B12E}" dt="2022-05-18T06:26:12.411" v="104"/>
        <pc:sldMkLst>
          <pc:docMk/>
          <pc:sldMk cId="0" sldId="287"/>
        </pc:sldMkLst>
      </pc:sldChg>
      <pc:sldChg chg="add">
        <pc:chgData name="Michael MacCoss" userId="afbd1c96-5255-4d89-b6b4-1a00a15797b0" providerId="ADAL" clId="{80F9DF61-A2A1-4E03-9A61-657D2C19B12E}" dt="2022-05-18T06:26:12.411" v="104"/>
        <pc:sldMkLst>
          <pc:docMk/>
          <pc:sldMk cId="0" sldId="288"/>
        </pc:sldMkLst>
      </pc:sldChg>
      <pc:sldChg chg="add">
        <pc:chgData name="Michael MacCoss" userId="afbd1c96-5255-4d89-b6b4-1a00a15797b0" providerId="ADAL" clId="{80F9DF61-A2A1-4E03-9A61-657D2C19B12E}" dt="2022-05-18T06:26:12.411" v="104"/>
        <pc:sldMkLst>
          <pc:docMk/>
          <pc:sldMk cId="0" sldId="289"/>
        </pc:sldMkLst>
      </pc:sldChg>
      <pc:sldChg chg="del">
        <pc:chgData name="Michael MacCoss" userId="afbd1c96-5255-4d89-b6b4-1a00a15797b0" providerId="ADAL" clId="{80F9DF61-A2A1-4E03-9A61-657D2C19B12E}" dt="2022-05-18T06:21:05.398" v="0" actId="47"/>
        <pc:sldMkLst>
          <pc:docMk/>
          <pc:sldMk cId="3718120034" sldId="312"/>
        </pc:sldMkLst>
      </pc:sldChg>
      <pc:sldChg chg="del">
        <pc:chgData name="Michael MacCoss" userId="afbd1c96-5255-4d89-b6b4-1a00a15797b0" providerId="ADAL" clId="{80F9DF61-A2A1-4E03-9A61-657D2C19B12E}" dt="2022-05-18T06:21:09.186" v="1" actId="47"/>
        <pc:sldMkLst>
          <pc:docMk/>
          <pc:sldMk cId="768627489" sldId="358"/>
        </pc:sldMkLst>
      </pc:sldChg>
      <pc:sldChg chg="del">
        <pc:chgData name="Michael MacCoss" userId="afbd1c96-5255-4d89-b6b4-1a00a15797b0" providerId="ADAL" clId="{80F9DF61-A2A1-4E03-9A61-657D2C19B12E}" dt="2022-05-18T06:21:57.155" v="2" actId="47"/>
        <pc:sldMkLst>
          <pc:docMk/>
          <pc:sldMk cId="3134993577" sldId="393"/>
        </pc:sldMkLst>
      </pc:sldChg>
      <pc:sldChg chg="add modTransition">
        <pc:chgData name="Michael MacCoss" userId="afbd1c96-5255-4d89-b6b4-1a00a15797b0" providerId="ADAL" clId="{80F9DF61-A2A1-4E03-9A61-657D2C19B12E}" dt="2022-05-18T06:30:09.770" v="106"/>
        <pc:sldMkLst>
          <pc:docMk/>
          <pc:sldMk cId="3658106380" sldId="399"/>
        </pc:sldMkLst>
      </pc:sldChg>
      <pc:sldChg chg="add modTransition">
        <pc:chgData name="Michael MacCoss" userId="afbd1c96-5255-4d89-b6b4-1a00a15797b0" providerId="ADAL" clId="{80F9DF61-A2A1-4E03-9A61-657D2C19B12E}" dt="2022-05-18T06:30:09.770" v="106"/>
        <pc:sldMkLst>
          <pc:docMk/>
          <pc:sldMk cId="130042223" sldId="400"/>
        </pc:sldMkLst>
      </pc:sldChg>
      <pc:sldChg chg="add">
        <pc:chgData name="Michael MacCoss" userId="afbd1c96-5255-4d89-b6b4-1a00a15797b0" providerId="ADAL" clId="{80F9DF61-A2A1-4E03-9A61-657D2C19B12E}" dt="2022-05-18T06:35:11.989" v="107"/>
        <pc:sldMkLst>
          <pc:docMk/>
          <pc:sldMk cId="0" sldId="1025"/>
        </pc:sldMkLst>
      </pc:sldChg>
      <pc:sldChg chg="add">
        <pc:chgData name="Michael MacCoss" userId="afbd1c96-5255-4d89-b6b4-1a00a15797b0" providerId="ADAL" clId="{80F9DF61-A2A1-4E03-9A61-657D2C19B12E}" dt="2022-05-18T06:35:11.989" v="107"/>
        <pc:sldMkLst>
          <pc:docMk/>
          <pc:sldMk cId="0" sldId="1026"/>
        </pc:sldMkLst>
      </pc:sldChg>
      <pc:sldChg chg="del">
        <pc:chgData name="Michael MacCoss" userId="afbd1c96-5255-4d89-b6b4-1a00a15797b0" providerId="ADAL" clId="{80F9DF61-A2A1-4E03-9A61-657D2C19B12E}" dt="2022-05-18T06:27:48.067" v="105" actId="47"/>
        <pc:sldMkLst>
          <pc:docMk/>
          <pc:sldMk cId="331091296" sldId="1554"/>
        </pc:sldMkLst>
      </pc:sldChg>
      <pc:sldChg chg="del">
        <pc:chgData name="Michael MacCoss" userId="afbd1c96-5255-4d89-b6b4-1a00a15797b0" providerId="ADAL" clId="{80F9DF61-A2A1-4E03-9A61-657D2C19B12E}" dt="2022-05-18T06:27:48.067" v="105" actId="47"/>
        <pc:sldMkLst>
          <pc:docMk/>
          <pc:sldMk cId="1850576384" sldId="1555"/>
        </pc:sldMkLst>
      </pc:sldChg>
      <pc:sldChg chg="del">
        <pc:chgData name="Michael MacCoss" userId="afbd1c96-5255-4d89-b6b4-1a00a15797b0" providerId="ADAL" clId="{80F9DF61-A2A1-4E03-9A61-657D2C19B12E}" dt="2022-05-18T06:27:48.067" v="105" actId="47"/>
        <pc:sldMkLst>
          <pc:docMk/>
          <pc:sldMk cId="2369379668" sldId="1556"/>
        </pc:sldMkLst>
      </pc:sldChg>
      <pc:sldChg chg="del">
        <pc:chgData name="Michael MacCoss" userId="afbd1c96-5255-4d89-b6b4-1a00a15797b0" providerId="ADAL" clId="{80F9DF61-A2A1-4E03-9A61-657D2C19B12E}" dt="2022-05-18T06:27:48.067" v="105" actId="47"/>
        <pc:sldMkLst>
          <pc:docMk/>
          <pc:sldMk cId="2341607278" sldId="1557"/>
        </pc:sldMkLst>
      </pc:sldChg>
      <pc:sldChg chg="del">
        <pc:chgData name="Michael MacCoss" userId="afbd1c96-5255-4d89-b6b4-1a00a15797b0" providerId="ADAL" clId="{80F9DF61-A2A1-4E03-9A61-657D2C19B12E}" dt="2022-05-18T06:27:48.067" v="105" actId="47"/>
        <pc:sldMkLst>
          <pc:docMk/>
          <pc:sldMk cId="2035971710" sldId="1558"/>
        </pc:sldMkLst>
      </pc:sldChg>
      <pc:sldChg chg="del">
        <pc:chgData name="Michael MacCoss" userId="afbd1c96-5255-4d89-b6b4-1a00a15797b0" providerId="ADAL" clId="{80F9DF61-A2A1-4E03-9A61-657D2C19B12E}" dt="2022-05-18T06:27:48.067" v="105" actId="47"/>
        <pc:sldMkLst>
          <pc:docMk/>
          <pc:sldMk cId="871632528" sldId="1559"/>
        </pc:sldMkLst>
      </pc:sldChg>
      <pc:sldChg chg="addSp delSp modSp new mod modClrScheme chgLayout">
        <pc:chgData name="Michael MacCoss" userId="afbd1c96-5255-4d89-b6b4-1a00a15797b0" providerId="ADAL" clId="{80F9DF61-A2A1-4E03-9A61-657D2C19B12E}" dt="2022-05-18T06:24:00.995" v="99" actId="478"/>
        <pc:sldMkLst>
          <pc:docMk/>
          <pc:sldMk cId="4134528100" sldId="1972"/>
        </pc:sldMkLst>
        <pc:spChg chg="add del mod">
          <ac:chgData name="Michael MacCoss" userId="afbd1c96-5255-4d89-b6b4-1a00a15797b0" providerId="ADAL" clId="{80F9DF61-A2A1-4E03-9A61-657D2C19B12E}" dt="2022-05-18T06:24:00.995" v="99" actId="478"/>
          <ac:spMkLst>
            <pc:docMk/>
            <pc:sldMk cId="4134528100" sldId="1972"/>
            <ac:spMk id="2" creationId="{EBAB67AC-2134-6987-CDBF-D8A3D887BC75}"/>
          </ac:spMkLst>
        </pc:spChg>
        <pc:spChg chg="add mod">
          <ac:chgData name="Michael MacCoss" userId="afbd1c96-5255-4d89-b6b4-1a00a15797b0" providerId="ADAL" clId="{80F9DF61-A2A1-4E03-9A61-657D2C19B12E}" dt="2022-05-18T06:23:43.627" v="98" actId="20577"/>
          <ac:spMkLst>
            <pc:docMk/>
            <pc:sldMk cId="4134528100" sldId="1972"/>
            <ac:spMk id="3" creationId="{CA0CEAA4-C8F2-C9FB-8598-176384DB95CC}"/>
          </ac:spMkLst>
        </pc:spChg>
      </pc:sldChg>
      <pc:sldMasterChg chg="del delSldLayout">
        <pc:chgData name="Michael MacCoss" userId="afbd1c96-5255-4d89-b6b4-1a00a15797b0" providerId="ADAL" clId="{80F9DF61-A2A1-4E03-9A61-657D2C19B12E}" dt="2022-05-18T06:21:05.398" v="0" actId="47"/>
        <pc:sldMasterMkLst>
          <pc:docMk/>
          <pc:sldMasterMk cId="3244949441" sldId="2147483816"/>
        </pc:sldMasterMkLst>
        <pc:sldLayoutChg chg="del">
          <pc:chgData name="Michael MacCoss" userId="afbd1c96-5255-4d89-b6b4-1a00a15797b0" providerId="ADAL" clId="{80F9DF61-A2A1-4E03-9A61-657D2C19B12E}" dt="2022-05-18T06:21:05.398" v="0" actId="47"/>
          <pc:sldLayoutMkLst>
            <pc:docMk/>
            <pc:sldMasterMk cId="3244949441" sldId="2147483816"/>
            <pc:sldLayoutMk cId="2958641187" sldId="2147483817"/>
          </pc:sldLayoutMkLst>
        </pc:sldLayoutChg>
      </pc:sldMasterChg>
      <pc:sldMasterChg chg="del delSldLayout">
        <pc:chgData name="Michael MacCoss" userId="afbd1c96-5255-4d89-b6b4-1a00a15797b0" providerId="ADAL" clId="{80F9DF61-A2A1-4E03-9A61-657D2C19B12E}" dt="2022-05-18T06:27:48.067" v="105" actId="47"/>
        <pc:sldMasterMkLst>
          <pc:docMk/>
          <pc:sldMasterMk cId="3850666740" sldId="2147483879"/>
        </pc:sldMasterMkLst>
        <pc:sldLayoutChg chg="del">
          <pc:chgData name="Michael MacCoss" userId="afbd1c96-5255-4d89-b6b4-1a00a15797b0" providerId="ADAL" clId="{80F9DF61-A2A1-4E03-9A61-657D2C19B12E}" dt="2022-05-18T06:27:48.067" v="105" actId="47"/>
          <pc:sldLayoutMkLst>
            <pc:docMk/>
            <pc:sldMasterMk cId="3850666740" sldId="2147483879"/>
            <pc:sldLayoutMk cId="993920744" sldId="214748388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35252193235201"/>
          <c:y val="3.8364738862654811E-2"/>
          <c:w val="0.82246239345002914"/>
          <c:h val="0.72237175725157632"/>
        </c:manualLayout>
      </c:layout>
      <c:barChart>
        <c:barDir val="col"/>
        <c:grouping val="clustered"/>
        <c:varyColors val="0"/>
        <c:ser>
          <c:idx val="0"/>
          <c:order val="0"/>
          <c:tx>
            <c:strRef>
              <c:f>Data!$K$1</c:f>
              <c:strCache>
                <c:ptCount val="1"/>
                <c:pt idx="0">
                  <c:v>SRM Peak Area</c:v>
                </c:pt>
              </c:strCache>
            </c:strRef>
          </c:tx>
          <c:spPr>
            <a:solidFill>
              <a:srgbClr val="FF0000"/>
            </a:solidFill>
            <a:ln>
              <a:solidFill>
                <a:srgbClr val="FF0000"/>
              </a:solidFill>
            </a:ln>
            <a:effectLst/>
          </c:spPr>
          <c:invertIfNegative val="0"/>
          <c:cat>
            <c:strRef>
              <c:f>Data!$J$2:$J$240</c:f>
              <c:strCache>
                <c:ptCount val="239"/>
                <c:pt idx="0">
                  <c:v>TGISPLALIK</c:v>
                </c:pt>
                <c:pt idx="1">
                  <c:v>LAAYLMLMR</c:v>
                </c:pt>
                <c:pt idx="2">
                  <c:v>IEIPLPFGGK</c:v>
                </c:pt>
                <c:pt idx="3">
                  <c:v>ITLPDFR</c:v>
                </c:pt>
                <c:pt idx="4">
                  <c:v>FIIPSPK</c:v>
                </c:pt>
                <c:pt idx="5">
                  <c:v>FIIPGLK</c:v>
                </c:pt>
                <c:pt idx="6">
                  <c:v>AAIQALR</c:v>
                </c:pt>
                <c:pt idx="7">
                  <c:v>ALVEQGFTVPEIK</c:v>
                </c:pt>
                <c:pt idx="8">
                  <c:v>TEVIPPLIENR</c:v>
                </c:pt>
                <c:pt idx="9">
                  <c:v>EFQVPTFTIPK</c:v>
                </c:pt>
                <c:pt idx="10">
                  <c:v>AQIPILR</c:v>
                </c:pt>
                <c:pt idx="11">
                  <c:v>LIVAMSSWLQK</c:v>
                </c:pt>
                <c:pt idx="12">
                  <c:v>SLWDFLK</c:v>
                </c:pt>
                <c:pt idx="13">
                  <c:v>SVSLPSLDPASAK</c:v>
                </c:pt>
                <c:pt idx="14">
                  <c:v>ALVDTLK</c:v>
                </c:pt>
                <c:pt idx="15">
                  <c:v>LAIPEGK</c:v>
                </c:pt>
                <c:pt idx="16">
                  <c:v>LSLPDFK</c:v>
                </c:pt>
                <c:pt idx="17">
                  <c:v>LSNVLQQVK</c:v>
                </c:pt>
                <c:pt idx="18">
                  <c:v>QGFFPDSVNK</c:v>
                </c:pt>
                <c:pt idx="19">
                  <c:v>DNVFDGLVR</c:v>
                </c:pt>
                <c:pt idx="20">
                  <c:v>NIILPVYDK</c:v>
                </c:pt>
                <c:pt idx="21">
                  <c:v>GFEPTLEALFGK</c:v>
                </c:pt>
                <c:pt idx="22">
                  <c:v>NNALDFVTK</c:v>
                </c:pt>
                <c:pt idx="23">
                  <c:v>FLDSNIK</c:v>
                </c:pt>
                <c:pt idx="24">
                  <c:v>LDVTTSIGR</c:v>
                </c:pt>
                <c:pt idx="25">
                  <c:v>ATFQTPDFIVPLTDLR</c:v>
                </c:pt>
                <c:pt idx="26">
                  <c:v>IPSVQINFK</c:v>
                </c:pt>
                <c:pt idx="27">
                  <c:v>EVGTVLSQVYSK</c:v>
                </c:pt>
                <c:pt idx="28">
                  <c:v>QTIIVVLENVQR</c:v>
                </c:pt>
                <c:pt idx="29">
                  <c:v>INPLALK</c:v>
                </c:pt>
                <c:pt idx="30">
                  <c:v>EIFNMAR</c:v>
                </c:pt>
                <c:pt idx="31">
                  <c:v>GIISALLVPPETEEAK</c:v>
                </c:pt>
                <c:pt idx="32">
                  <c:v>TSSFALNLPTLPEVK</c:v>
                </c:pt>
                <c:pt idx="33">
                  <c:v>QIDDIDVR</c:v>
                </c:pt>
                <c:pt idx="34">
                  <c:v>FVTQAEGAK</c:v>
                </c:pt>
                <c:pt idx="35">
                  <c:v>IGVELTGR</c:v>
                </c:pt>
                <c:pt idx="36">
                  <c:v>LLLMGAR</c:v>
                </c:pt>
                <c:pt idx="37">
                  <c:v>IDDIWNLEVK</c:v>
                </c:pt>
                <c:pt idx="38">
                  <c:v>FPEVDVLTK</c:v>
                </c:pt>
                <c:pt idx="39">
                  <c:v>VLLDQLGTTISFER</c:v>
                </c:pt>
                <c:pt idx="40">
                  <c:v>GVISIPR</c:v>
                </c:pt>
                <c:pt idx="41">
                  <c:v>GMALFGEGK</c:v>
                </c:pt>
                <c:pt idx="42">
                  <c:v>LATALSLSNK</c:v>
                </c:pt>
                <c:pt idx="43">
                  <c:v>ATGVLYDYVNK</c:v>
                </c:pt>
                <c:pt idx="44">
                  <c:v>MGLAFESTK</c:v>
                </c:pt>
                <c:pt idx="45">
                  <c:v>EVYGFNPEGK</c:v>
                </c:pt>
                <c:pt idx="46">
                  <c:v>YGMVAQVTQTLK</c:v>
                </c:pt>
                <c:pt idx="47">
                  <c:v>VIGNMGQTMEQLTPELK</c:v>
                </c:pt>
                <c:pt idx="48">
                  <c:v>HINIDQFVR</c:v>
                </c:pt>
                <c:pt idx="49">
                  <c:v>ESQLPTVMDFR</c:v>
                </c:pt>
                <c:pt idx="50">
                  <c:v>ENFAGEATLQR</c:v>
                </c:pt>
                <c:pt idx="51">
                  <c:v>IEGNLIFDPNNYLPK</c:v>
                </c:pt>
                <c:pt idx="52">
                  <c:v>SVGFHLPSR</c:v>
                </c:pt>
                <c:pt idx="53">
                  <c:v>IAELSATAQEIIK</c:v>
                </c:pt>
                <c:pt idx="54">
                  <c:v>SVSDGIAALDLNAVANK</c:v>
                </c:pt>
                <c:pt idx="55">
                  <c:v>SPAFTDLHLR</c:v>
                </c:pt>
                <c:pt idx="56">
                  <c:v>QSFDLSVK</c:v>
                </c:pt>
                <c:pt idx="57">
                  <c:v>IVQILPWEQNEQVK</c:v>
                </c:pt>
                <c:pt idx="58">
                  <c:v>DLGQCDR</c:v>
                </c:pt>
                <c:pt idx="59">
                  <c:v>LTLDIQNK</c:v>
                </c:pt>
                <c:pt idx="60">
                  <c:v>VELEVPQLCSFILK</c:v>
                </c:pt>
                <c:pt idx="61">
                  <c:v>TPALHFK</c:v>
                </c:pt>
                <c:pt idx="62">
                  <c:v>SHDELPR</c:v>
                </c:pt>
                <c:pt idx="63">
                  <c:v>VSALLTPAEQTGTWK</c:v>
                </c:pt>
                <c:pt idx="64">
                  <c:v>LIDVISMYR</c:v>
                </c:pt>
                <c:pt idx="65">
                  <c:v>LDFSSQADLR</c:v>
                </c:pt>
                <c:pt idx="66">
                  <c:v>NSEEFAAAMSR</c:v>
                </c:pt>
                <c:pt idx="67">
                  <c:v>IEDGTLASK</c:v>
                </c:pt>
                <c:pt idx="68">
                  <c:v>YNALDLTNNGK</c:v>
                </c:pt>
                <c:pt idx="69">
                  <c:v>DFSLWEK</c:v>
                </c:pt>
                <c:pt idx="70">
                  <c:v>LVELAHQYK</c:v>
                </c:pt>
                <c:pt idx="71">
                  <c:v>LTISEQNIQR</c:v>
                </c:pt>
                <c:pt idx="72">
                  <c:v>LPYTIITTPPLK</c:v>
                </c:pt>
                <c:pt idx="73">
                  <c:v>FQFPGKPGIYTR</c:v>
                </c:pt>
                <c:pt idx="74">
                  <c:v>MTSNFPVDLSDYPK</c:v>
                </c:pt>
                <c:pt idx="75">
                  <c:v>AVSMPSFSILGSDVR</c:v>
                </c:pt>
                <c:pt idx="76">
                  <c:v>VSTAFVYTK</c:v>
                </c:pt>
                <c:pt idx="77">
                  <c:v>FSVPAGIVIPSFQALTAR</c:v>
                </c:pt>
                <c:pt idx="78">
                  <c:v>TLADLTLLDSPIK</c:v>
                </c:pt>
                <c:pt idx="79">
                  <c:v>YENYELTLK</c:v>
                </c:pt>
                <c:pt idx="80">
                  <c:v>SEYQADYESLR</c:v>
                </c:pt>
                <c:pt idx="81">
                  <c:v>NTLELSNGVIVK</c:v>
                </c:pt>
                <c:pt idx="82">
                  <c:v>ITENDIQIALDDAK</c:v>
                </c:pt>
                <c:pt idx="83">
                  <c:v>FFGEGTK</c:v>
                </c:pt>
                <c:pt idx="84">
                  <c:v>GNVATEISTER</c:v>
                </c:pt>
                <c:pt idx="85">
                  <c:v>QSWSVCK</c:v>
                </c:pt>
                <c:pt idx="86">
                  <c:v>VQGVEFSHR</c:v>
                </c:pt>
                <c:pt idx="87">
                  <c:v>LNGESNLR</c:v>
                </c:pt>
                <c:pt idx="88">
                  <c:v>NMEVSVATTTK</c:v>
                </c:pt>
                <c:pt idx="89">
                  <c:v>NLTDFAEQYSIQDWAK</c:v>
                </c:pt>
                <c:pt idx="90">
                  <c:v>LGNNPVSK</c:v>
                </c:pt>
                <c:pt idx="91">
                  <c:v>LFLEETK</c:v>
                </c:pt>
                <c:pt idx="92">
                  <c:v>IAIANIIDEIIEK</c:v>
                </c:pt>
                <c:pt idx="93">
                  <c:v>EQHLFLPFSYK</c:v>
                </c:pt>
                <c:pt idx="94">
                  <c:v>SLHMYANR</c:v>
                </c:pt>
                <c:pt idx="95">
                  <c:v>VPQTDMTFR</c:v>
                </c:pt>
                <c:pt idx="96">
                  <c:v>SPSQADINK</c:v>
                </c:pt>
                <c:pt idx="97">
                  <c:v>TTLTAFGFASADLIEIGLEGK</c:v>
                </c:pt>
                <c:pt idx="98">
                  <c:v>IGQDGISTSATTNLK</c:v>
                </c:pt>
                <c:pt idx="99">
                  <c:v>VHELIER</c:v>
                </c:pt>
                <c:pt idx="100">
                  <c:v>LHVAGNLK</c:v>
                </c:pt>
                <c:pt idx="101">
                  <c:v>SEILAHWSPAK</c:v>
                </c:pt>
                <c:pt idx="102">
                  <c:v>LDNIYSSDK</c:v>
                </c:pt>
                <c:pt idx="103">
                  <c:v>QAEAVLK</c:v>
                </c:pt>
                <c:pt idx="104">
                  <c:v>HVAEAICK</c:v>
                </c:pt>
                <c:pt idx="105">
                  <c:v>NFATSNK</c:v>
                </c:pt>
                <c:pt idx="106">
                  <c:v>NLQNNAEWVYQGAIR</c:v>
                </c:pt>
                <c:pt idx="107">
                  <c:v>EELCTMFIR</c:v>
                </c:pt>
                <c:pt idx="108">
                  <c:v>NIQEYLSILTDPDGK</c:v>
                </c:pt>
                <c:pt idx="109">
                  <c:v>QTEATMTFK</c:v>
                </c:pt>
                <c:pt idx="110">
                  <c:v>SQAIATK</c:v>
                </c:pt>
                <c:pt idx="111">
                  <c:v>EAQEVFK</c:v>
                </c:pt>
                <c:pt idx="112">
                  <c:v>VSSFYAK</c:v>
                </c:pt>
                <c:pt idx="113">
                  <c:v>QHIEAIDVR</c:v>
                </c:pt>
                <c:pt idx="114">
                  <c:v>TLQGIPQMIGEVIR</c:v>
                </c:pt>
                <c:pt idx="115">
                  <c:v>IISDYHQQFR</c:v>
                </c:pt>
                <c:pt idx="116">
                  <c:v>LVGFIDDAVK</c:v>
                </c:pt>
                <c:pt idx="117">
                  <c:v>LLSGGNTLHLVSTTK</c:v>
                </c:pt>
                <c:pt idx="118">
                  <c:v>CVQSTKPSLMIQK</c:v>
                </c:pt>
                <c:pt idx="119">
                  <c:v>IYSLWEHSTK</c:v>
                </c:pt>
                <c:pt idx="120">
                  <c:v>SISAALEHK</c:v>
                </c:pt>
                <c:pt idx="121">
                  <c:v>SNTVASLHTEK</c:v>
                </c:pt>
                <c:pt idx="122">
                  <c:v>SGSSTASWIQNVDTK</c:v>
                </c:pt>
                <c:pt idx="123">
                  <c:v>VLVDHFGYTK</c:v>
                </c:pt>
                <c:pt idx="124">
                  <c:v>VSQEGLK</c:v>
                </c:pt>
                <c:pt idx="125">
                  <c:v>VTQEFHMK</c:v>
                </c:pt>
                <c:pt idx="126">
                  <c:v>GAYQNNEIK</c:v>
                </c:pt>
                <c:pt idx="127">
                  <c:v>AHLDIAGSLEGHLR</c:v>
                </c:pt>
                <c:pt idx="128">
                  <c:v>YEVDQQIQVLMDK</c:v>
                </c:pt>
                <c:pt idx="129">
                  <c:v>AEPLAFTFSHDYK</c:v>
                </c:pt>
                <c:pt idx="130">
                  <c:v>LQDFSDQLSDYYEK</c:v>
                </c:pt>
                <c:pt idx="131">
                  <c:v>YEDGTLSLTSTSDLQSGIIK</c:v>
                </c:pt>
                <c:pt idx="132">
                  <c:v>SKPTVSSSMEFK</c:v>
                </c:pt>
                <c:pt idx="133">
                  <c:v>YHWEHTGLTLR</c:v>
                </c:pt>
                <c:pt idx="134">
                  <c:v>GTYGLSCQR</c:v>
                </c:pt>
                <c:pt idx="135">
                  <c:v>ESDEETQIK</c:v>
                </c:pt>
                <c:pt idx="136">
                  <c:v>GSTSHHLVSR</c:v>
                </c:pt>
                <c:pt idx="137">
                  <c:v>VNWEEEAASGLLTSLK</c:v>
                </c:pt>
                <c:pt idx="138">
                  <c:v>LSLESLTSYFSIESSTK</c:v>
                </c:pt>
                <c:pt idx="139">
                  <c:v>TILGTMPAFEVSLQALQK</c:v>
                </c:pt>
                <c:pt idx="140">
                  <c:v>LPQQANDYLNSFNWER</c:v>
                </c:pt>
                <c:pt idx="141">
                  <c:v>TFIEDVNK</c:v>
                </c:pt>
                <c:pt idx="142">
                  <c:v>VNQNLVYESGSLNFSK</c:v>
                </c:pt>
                <c:pt idx="143">
                  <c:v>HIYAISSAALSASYK</c:v>
                </c:pt>
                <c:pt idx="144">
                  <c:v>AALTELSLGSAYQAMILGVDSK</c:v>
                </c:pt>
                <c:pt idx="145">
                  <c:v>AGHIAWTSSGK</c:v>
                </c:pt>
                <c:pt idx="146">
                  <c:v>TSQCTLK</c:v>
                </c:pt>
                <c:pt idx="147">
                  <c:v>INNQLTLDSNTK</c:v>
                </c:pt>
                <c:pt idx="148">
                  <c:v>ATVAVYLESLQDTK</c:v>
                </c:pt>
                <c:pt idx="149">
                  <c:v>YTYNYEAESSSGVPGTADSR</c:v>
                </c:pt>
                <c:pt idx="150">
                  <c:v>DAVEKPQEFTIVAFVK</c:v>
                </c:pt>
                <c:pt idx="151">
                  <c:v>ETLEDTR</c:v>
                </c:pt>
                <c:pt idx="152">
                  <c:v>HIQNIDIQHLAGK</c:v>
                </c:pt>
                <c:pt idx="153">
                  <c:v>ILGEELGFASLHDLQLLGK</c:v>
                </c:pt>
                <c:pt idx="154">
                  <c:v>MYQMDIQQELQR</c:v>
                </c:pt>
                <c:pt idx="155">
                  <c:v>AASGTTGTYQEWK</c:v>
                </c:pt>
                <c:pt idx="156">
                  <c:v>DSYDLHDLK</c:v>
                </c:pt>
                <c:pt idx="157">
                  <c:v>LALWGEHTGQLYSK</c:v>
                </c:pt>
                <c:pt idx="158">
                  <c:v>ATLYALSHAVNNYHK</c:v>
                </c:pt>
                <c:pt idx="159">
                  <c:v>HFVINLIGDFEVAEK</c:v>
                </c:pt>
                <c:pt idx="160">
                  <c:v>TQFNNNEYSQDLDAYNTK</c:v>
                </c:pt>
                <c:pt idx="161">
                  <c:v>QVFLYPEK</c:v>
                </c:pt>
                <c:pt idx="162">
                  <c:v>SLDEHYHIR</c:v>
                </c:pt>
                <c:pt idx="163">
                  <c:v>LNGEIQALELPQK</c:v>
                </c:pt>
                <c:pt idx="164">
                  <c:v>LQSTTVMNPYMK</c:v>
                </c:pt>
                <c:pt idx="165">
                  <c:v>LAPGELTIIL</c:v>
                </c:pt>
                <c:pt idx="166">
                  <c:v>LNELSFK</c:v>
                </c:pt>
                <c:pt idx="167">
                  <c:v>EYSGTIASEANTYLNSK</c:v>
                </c:pt>
                <c:pt idx="168">
                  <c:v>VPLLLSEPINIIDALEMR</c:v>
                </c:pt>
                <c:pt idx="169">
                  <c:v>TEHGSEMLFFGNAIEGK</c:v>
                </c:pt>
                <c:pt idx="170">
                  <c:v>NTFTLSYDGSLR</c:v>
                </c:pt>
                <c:pt idx="171">
                  <c:v>ITEVALMGHLSCDTK</c:v>
                </c:pt>
                <c:pt idx="172">
                  <c:v>SFDYHQFVDETNDK</c:v>
                </c:pt>
                <c:pt idx="173">
                  <c:v>ENLCLNLHK</c:v>
                </c:pt>
                <c:pt idx="174">
                  <c:v>NLLVALK</c:v>
                </c:pt>
                <c:pt idx="175">
                  <c:v>QTVNLQLQPYSLVTTLNSDLK</c:v>
                </c:pt>
                <c:pt idx="176">
                  <c:v>FDHTNSLNIAGLSLDFSSK</c:v>
                </c:pt>
                <c:pt idx="177">
                  <c:v>IADFELPTIIVPEQTIEIPSIK</c:v>
                </c:pt>
                <c:pt idx="178">
                  <c:v>EEYFDPSIVGWTVK</c:v>
                </c:pt>
                <c:pt idx="179">
                  <c:v>ASGSLPYTQTLQDHLNSLK</c:v>
                </c:pt>
                <c:pt idx="180">
                  <c:v>LLLQMDSSATAYGSTVSK</c:v>
                </c:pt>
                <c:pt idx="181">
                  <c:v>CSLLVLENELNAELGLSGASMK</c:v>
                </c:pt>
                <c:pt idx="182">
                  <c:v>YYELEEK</c:v>
                </c:pt>
                <c:pt idx="183">
                  <c:v>LEVLNFDFQANAQLSNPK</c:v>
                </c:pt>
                <c:pt idx="184">
                  <c:v>WNFYYSPQSSPDK</c:v>
                </c:pt>
                <c:pt idx="185">
                  <c:v>DEPTYILNIK</c:v>
                </c:pt>
                <c:pt idx="186">
                  <c:v>LSQLQTYMIQFDQYIK</c:v>
                </c:pt>
                <c:pt idx="187">
                  <c:v>IHSGSFQSQVELSNDQEK</c:v>
                </c:pt>
                <c:pt idx="188">
                  <c:v>TIHDLHLFIENIDFNK</c:v>
                </c:pt>
                <c:pt idx="189">
                  <c:v>FLDMLIK</c:v>
                </c:pt>
                <c:pt idx="190">
                  <c:v>AQNLYQELLTQEGQASFQGLK</c:v>
                </c:pt>
                <c:pt idx="191">
                  <c:v>VEDIPLAR</c:v>
                </c:pt>
                <c:pt idx="192">
                  <c:v>ALYWVNGQVPDGVSK</c:v>
                </c:pt>
                <c:pt idx="193">
                  <c:v>NPNGYSFSIPVK</c:v>
                </c:pt>
                <c:pt idx="194">
                  <c:v>AEEEMLENVSLVCPK</c:v>
                </c:pt>
                <c:pt idx="195">
                  <c:v>FNSSYLQGTNQITGR</c:v>
                </c:pt>
                <c:pt idx="196">
                  <c:v>FVEGSHNSTVSLTTK</c:v>
                </c:pt>
                <c:pt idx="197">
                  <c:v>IEFEWNTGTNVDTK</c:v>
                </c:pt>
                <c:pt idx="198">
                  <c:v>LSNDMMGSYAEMK</c:v>
                </c:pt>
                <c:pt idx="199">
                  <c:v>DQEVLLQTFLDDASPGDK</c:v>
                </c:pt>
                <c:pt idx="200">
                  <c:v>INDILEHVK</c:v>
                </c:pt>
                <c:pt idx="201">
                  <c:v>YDFNSSMLYSTAK</c:v>
                </c:pt>
                <c:pt idx="202">
                  <c:v>SVMAPFTMTIDAHTNGNGK</c:v>
                </c:pt>
                <c:pt idx="203">
                  <c:v>YEGLQEWEGK</c:v>
                </c:pt>
                <c:pt idx="204">
                  <c:v>HEQDMVNGIMLSVEK</c:v>
                </c:pt>
                <c:pt idx="205">
                  <c:v>DFSAEYEEDGK</c:v>
                </c:pt>
                <c:pt idx="206">
                  <c:v>ADSVVDLLSYNVQGSGETTYDHK</c:v>
                </c:pt>
                <c:pt idx="207">
                  <c:v>FEVDSPVYNATWSASLK</c:v>
                </c:pt>
                <c:pt idx="208">
                  <c:v>LEIQSQVDSQHVGHSVLTAK</c:v>
                </c:pt>
                <c:pt idx="209">
                  <c:v>MDMTFSK</c:v>
                </c:pt>
                <c:pt idx="210">
                  <c:v>VPSYTLILPSLELPVLHVPR</c:v>
                </c:pt>
                <c:pt idx="211">
                  <c:v>NHLQLEGLFFTNGEHTSK</c:v>
                </c:pt>
                <c:pt idx="212">
                  <c:v>GMTRPLSTLISSSQSCQYTLDAK</c:v>
                </c:pt>
                <c:pt idx="213">
                  <c:v>LELELRPTGEIEQYSVSATYELQR</c:v>
                </c:pt>
                <c:pt idx="214">
                  <c:v>HDAHLNGK</c:v>
                </c:pt>
                <c:pt idx="215">
                  <c:v>QELNGNTK</c:v>
                </c:pt>
                <c:pt idx="216">
                  <c:v>HLIDSLIDFLNFPR</c:v>
                </c:pt>
                <c:pt idx="217">
                  <c:v>VAWHYDEEK</c:v>
                </c:pt>
                <c:pt idx="218">
                  <c:v>NSLFFSAQPFEITASTNNEGNLK</c:v>
                </c:pt>
                <c:pt idx="219">
                  <c:v>TIDQMLNSELQWPVPDIYLR</c:v>
                </c:pt>
                <c:pt idx="220">
                  <c:v>NLQDLLQFIFQLIEDNIK</c:v>
                </c:pt>
                <c:pt idx="221">
                  <c:v>NQDVHSINLPFFETLQEYFER</c:v>
                </c:pt>
                <c:pt idx="222">
                  <c:v>EFNLQNMGLPDFHIPENLFLK</c:v>
                </c:pt>
                <c:pt idx="223">
                  <c:v>HSITNPLAVLCEFISQSIK</c:v>
                </c:pt>
                <c:pt idx="224">
                  <c:v>SGVQMNTNFFHESGLEAHVALK</c:v>
                </c:pt>
                <c:pt idx="225">
                  <c:v>NFVASHIANILNSEELDIQDLK</c:v>
                </c:pt>
                <c:pt idx="226">
                  <c:v>FSTPEFTILNTFHIPSFTIDFVEMK</c:v>
                </c:pt>
                <c:pt idx="227">
                  <c:v>VNDESTEGK</c:v>
                </c:pt>
                <c:pt idx="228">
                  <c:v>GLLIFDASSSWGPQMSASVHLDSK</c:v>
                </c:pt>
                <c:pt idx="229">
                  <c:v>ITLIINWLQEALSSASLAHMK</c:v>
                </c:pt>
                <c:pt idx="230">
                  <c:v>QVLFLDTVYGNCSTHFTVK</c:v>
                </c:pt>
                <c:pt idx="231">
                  <c:v>YLSLVGQVYSTLVTYISDWWTLAAK</c:v>
                </c:pt>
                <c:pt idx="232">
                  <c:v>FFSLLSGSLNSHGLELNADILGTDK</c:v>
                </c:pt>
                <c:pt idx="233">
                  <c:v>LIDLSIQNYHTFLIYITELLK</c:v>
                </c:pt>
                <c:pt idx="234">
                  <c:v>INSGAHK</c:v>
                </c:pt>
                <c:pt idx="235">
                  <c:v>IDFLNNYALFLSPSAQQASWQVSAR</c:v>
                </c:pt>
                <c:pt idx="236">
                  <c:v>QSMTLSSEVQIPDFDVDLGTILR</c:v>
                </c:pt>
                <c:pt idx="237">
                  <c:v>ELCTISHIFIPAMGNITYDFSFK</c:v>
                </c:pt>
                <c:pt idx="238">
                  <c:v>VHNGSEILFSYFQDLVITLPFELR</c:v>
                </c:pt>
              </c:strCache>
            </c:strRef>
          </c:cat>
          <c:val>
            <c:numRef>
              <c:f>Data!$K$2:$K$240</c:f>
              <c:numCache>
                <c:formatCode>0.0E+00</c:formatCode>
                <c:ptCount val="239"/>
                <c:pt idx="0">
                  <c:v>5259538</c:v>
                </c:pt>
                <c:pt idx="1">
                  <c:v>4241381.5</c:v>
                </c:pt>
                <c:pt idx="2">
                  <c:v>3859574.5</c:v>
                </c:pt>
                <c:pt idx="3">
                  <c:v>3196422.25</c:v>
                </c:pt>
                <c:pt idx="4">
                  <c:v>3099727.25</c:v>
                </c:pt>
                <c:pt idx="5">
                  <c:v>3021765.5</c:v>
                </c:pt>
                <c:pt idx="6">
                  <c:v>2982625.25</c:v>
                </c:pt>
                <c:pt idx="7">
                  <c:v>2882334.75</c:v>
                </c:pt>
                <c:pt idx="8">
                  <c:v>2669112.75</c:v>
                </c:pt>
                <c:pt idx="9">
                  <c:v>2513421</c:v>
                </c:pt>
                <c:pt idx="10">
                  <c:v>2364895.75</c:v>
                </c:pt>
                <c:pt idx="11">
                  <c:v>2293393.5</c:v>
                </c:pt>
                <c:pt idx="12">
                  <c:v>2248253.25</c:v>
                </c:pt>
                <c:pt idx="13">
                  <c:v>2213832.75</c:v>
                </c:pt>
                <c:pt idx="14">
                  <c:v>2165779.5</c:v>
                </c:pt>
                <c:pt idx="15">
                  <c:v>2123487.75</c:v>
                </c:pt>
                <c:pt idx="16">
                  <c:v>2026203.5</c:v>
                </c:pt>
                <c:pt idx="17">
                  <c:v>2010562.625</c:v>
                </c:pt>
                <c:pt idx="18">
                  <c:v>1961877.125</c:v>
                </c:pt>
                <c:pt idx="19">
                  <c:v>1918917.875</c:v>
                </c:pt>
                <c:pt idx="20">
                  <c:v>1872486.125</c:v>
                </c:pt>
                <c:pt idx="21">
                  <c:v>1829155.25</c:v>
                </c:pt>
                <c:pt idx="22">
                  <c:v>1717243.625</c:v>
                </c:pt>
                <c:pt idx="23">
                  <c:v>1621980.625</c:v>
                </c:pt>
                <c:pt idx="24">
                  <c:v>1617321.125</c:v>
                </c:pt>
                <c:pt idx="25">
                  <c:v>1605006.75</c:v>
                </c:pt>
                <c:pt idx="26">
                  <c:v>1541380.375</c:v>
                </c:pt>
                <c:pt idx="27">
                  <c:v>1527492.875</c:v>
                </c:pt>
                <c:pt idx="28">
                  <c:v>1500041.5</c:v>
                </c:pt>
                <c:pt idx="29">
                  <c:v>1479908</c:v>
                </c:pt>
                <c:pt idx="30">
                  <c:v>1470669.25</c:v>
                </c:pt>
                <c:pt idx="31">
                  <c:v>1413172.5</c:v>
                </c:pt>
                <c:pt idx="32">
                  <c:v>1355868.25</c:v>
                </c:pt>
                <c:pt idx="33">
                  <c:v>1327412.125</c:v>
                </c:pt>
                <c:pt idx="34">
                  <c:v>1307057.5</c:v>
                </c:pt>
                <c:pt idx="35">
                  <c:v>1293323.25</c:v>
                </c:pt>
                <c:pt idx="36">
                  <c:v>1256733.25</c:v>
                </c:pt>
                <c:pt idx="37">
                  <c:v>1225875.5</c:v>
                </c:pt>
                <c:pt idx="38">
                  <c:v>1225731.25</c:v>
                </c:pt>
                <c:pt idx="39">
                  <c:v>1196986.125</c:v>
                </c:pt>
                <c:pt idx="40">
                  <c:v>1191897.625</c:v>
                </c:pt>
                <c:pt idx="41">
                  <c:v>1162549.25</c:v>
                </c:pt>
                <c:pt idx="42">
                  <c:v>1099486.125</c:v>
                </c:pt>
                <c:pt idx="43">
                  <c:v>1099461.5</c:v>
                </c:pt>
                <c:pt idx="44">
                  <c:v>1085485.375</c:v>
                </c:pt>
                <c:pt idx="45">
                  <c:v>1074937.25</c:v>
                </c:pt>
                <c:pt idx="46">
                  <c:v>1033966.625</c:v>
                </c:pt>
                <c:pt idx="47">
                  <c:v>1025080.0625</c:v>
                </c:pt>
                <c:pt idx="48">
                  <c:v>1017760.0625</c:v>
                </c:pt>
                <c:pt idx="49">
                  <c:v>977488.5</c:v>
                </c:pt>
                <c:pt idx="50">
                  <c:v>965713.5625</c:v>
                </c:pt>
                <c:pt idx="51">
                  <c:v>960993.3125</c:v>
                </c:pt>
                <c:pt idx="52">
                  <c:v>945248</c:v>
                </c:pt>
                <c:pt idx="53">
                  <c:v>938555.75</c:v>
                </c:pt>
                <c:pt idx="54">
                  <c:v>894333.1875</c:v>
                </c:pt>
                <c:pt idx="55">
                  <c:v>878081.3125</c:v>
                </c:pt>
                <c:pt idx="56">
                  <c:v>870946.375</c:v>
                </c:pt>
                <c:pt idx="57">
                  <c:v>845731.4375</c:v>
                </c:pt>
                <c:pt idx="58">
                  <c:v>829098.75</c:v>
                </c:pt>
                <c:pt idx="59">
                  <c:v>805492.625</c:v>
                </c:pt>
                <c:pt idx="60">
                  <c:v>771620.875</c:v>
                </c:pt>
                <c:pt idx="61">
                  <c:v>769064.0625</c:v>
                </c:pt>
                <c:pt idx="62">
                  <c:v>767620.625</c:v>
                </c:pt>
                <c:pt idx="63">
                  <c:v>757416.6875</c:v>
                </c:pt>
                <c:pt idx="64">
                  <c:v>755172.875</c:v>
                </c:pt>
                <c:pt idx="65">
                  <c:v>724849.5</c:v>
                </c:pt>
                <c:pt idx="66">
                  <c:v>710517.75</c:v>
                </c:pt>
                <c:pt idx="67">
                  <c:v>702800.1875</c:v>
                </c:pt>
                <c:pt idx="68">
                  <c:v>694314.875</c:v>
                </c:pt>
                <c:pt idx="69">
                  <c:v>693270.875</c:v>
                </c:pt>
                <c:pt idx="70">
                  <c:v>687409.6875</c:v>
                </c:pt>
                <c:pt idx="71">
                  <c:v>680468.6875</c:v>
                </c:pt>
                <c:pt idx="72">
                  <c:v>676576.875</c:v>
                </c:pt>
                <c:pt idx="73">
                  <c:v>669579.5</c:v>
                </c:pt>
                <c:pt idx="74">
                  <c:v>661141.25</c:v>
                </c:pt>
                <c:pt idx="75">
                  <c:v>640739.875</c:v>
                </c:pt>
                <c:pt idx="76">
                  <c:v>629648.8125</c:v>
                </c:pt>
                <c:pt idx="77">
                  <c:v>626927.5</c:v>
                </c:pt>
                <c:pt idx="78">
                  <c:v>624864.625</c:v>
                </c:pt>
                <c:pt idx="79">
                  <c:v>609038.625</c:v>
                </c:pt>
                <c:pt idx="80">
                  <c:v>602779</c:v>
                </c:pt>
                <c:pt idx="81">
                  <c:v>584953</c:v>
                </c:pt>
                <c:pt idx="82">
                  <c:v>582903.375</c:v>
                </c:pt>
                <c:pt idx="83">
                  <c:v>548365.75</c:v>
                </c:pt>
                <c:pt idx="84">
                  <c:v>548177.375</c:v>
                </c:pt>
                <c:pt idx="85">
                  <c:v>539971.3125</c:v>
                </c:pt>
                <c:pt idx="86">
                  <c:v>539846.75</c:v>
                </c:pt>
                <c:pt idx="87">
                  <c:v>538170.0625</c:v>
                </c:pt>
                <c:pt idx="88">
                  <c:v>516456.3125</c:v>
                </c:pt>
                <c:pt idx="89">
                  <c:v>500349.5</c:v>
                </c:pt>
                <c:pt idx="90">
                  <c:v>496138.875</c:v>
                </c:pt>
                <c:pt idx="91">
                  <c:v>490756.5</c:v>
                </c:pt>
                <c:pt idx="92">
                  <c:v>448097.09375</c:v>
                </c:pt>
                <c:pt idx="93">
                  <c:v>437273.53125</c:v>
                </c:pt>
                <c:pt idx="94">
                  <c:v>431346.625</c:v>
                </c:pt>
                <c:pt idx="95">
                  <c:v>425274.28125</c:v>
                </c:pt>
                <c:pt idx="96">
                  <c:v>412227.96875</c:v>
                </c:pt>
                <c:pt idx="97">
                  <c:v>387374.6875</c:v>
                </c:pt>
                <c:pt idx="98">
                  <c:v>386937.09375</c:v>
                </c:pt>
                <c:pt idx="99">
                  <c:v>385049</c:v>
                </c:pt>
                <c:pt idx="100">
                  <c:v>383990.59375</c:v>
                </c:pt>
                <c:pt idx="101">
                  <c:v>372354.40625</c:v>
                </c:pt>
                <c:pt idx="102">
                  <c:v>370622.5625</c:v>
                </c:pt>
                <c:pt idx="103">
                  <c:v>362124.9375</c:v>
                </c:pt>
                <c:pt idx="104">
                  <c:v>345845.625</c:v>
                </c:pt>
                <c:pt idx="105">
                  <c:v>343803.28125</c:v>
                </c:pt>
                <c:pt idx="106">
                  <c:v>340314.0625</c:v>
                </c:pt>
                <c:pt idx="107">
                  <c:v>334043.5625</c:v>
                </c:pt>
                <c:pt idx="108">
                  <c:v>315017.1875</c:v>
                </c:pt>
                <c:pt idx="109">
                  <c:v>311117.0625</c:v>
                </c:pt>
                <c:pt idx="110">
                  <c:v>302215.3125</c:v>
                </c:pt>
                <c:pt idx="111">
                  <c:v>298172.4375</c:v>
                </c:pt>
                <c:pt idx="112">
                  <c:v>294651.1875</c:v>
                </c:pt>
                <c:pt idx="113">
                  <c:v>292429.6875</c:v>
                </c:pt>
                <c:pt idx="114">
                  <c:v>263477.75</c:v>
                </c:pt>
                <c:pt idx="115">
                  <c:v>255166.7421875</c:v>
                </c:pt>
                <c:pt idx="116">
                  <c:v>252696.046875</c:v>
                </c:pt>
                <c:pt idx="117">
                  <c:v>243160.125</c:v>
                </c:pt>
                <c:pt idx="118">
                  <c:v>242931.59375</c:v>
                </c:pt>
                <c:pt idx="119">
                  <c:v>241593.515625</c:v>
                </c:pt>
                <c:pt idx="120">
                  <c:v>240784.453125</c:v>
                </c:pt>
                <c:pt idx="121">
                  <c:v>234569.296875</c:v>
                </c:pt>
                <c:pt idx="122">
                  <c:v>233025.453125</c:v>
                </c:pt>
                <c:pt idx="123">
                  <c:v>228517.640625</c:v>
                </c:pt>
                <c:pt idx="124">
                  <c:v>225167.71875</c:v>
                </c:pt>
                <c:pt idx="125">
                  <c:v>213085.40625</c:v>
                </c:pt>
                <c:pt idx="126">
                  <c:v>209110.625</c:v>
                </c:pt>
                <c:pt idx="127">
                  <c:v>196191.5625</c:v>
                </c:pt>
                <c:pt idx="128">
                  <c:v>193477.078125</c:v>
                </c:pt>
                <c:pt idx="129">
                  <c:v>170017.34375</c:v>
                </c:pt>
                <c:pt idx="130">
                  <c:v>158482.6328125</c:v>
                </c:pt>
                <c:pt idx="131">
                  <c:v>151258.296875</c:v>
                </c:pt>
                <c:pt idx="132">
                  <c:v>149964.234375</c:v>
                </c:pt>
                <c:pt idx="133">
                  <c:v>144202.515625</c:v>
                </c:pt>
                <c:pt idx="134">
                  <c:v>136370.765625</c:v>
                </c:pt>
                <c:pt idx="135">
                  <c:v>135725.921875</c:v>
                </c:pt>
                <c:pt idx="136">
                  <c:v>128136.40625</c:v>
                </c:pt>
                <c:pt idx="137">
                  <c:v>119047.2890625</c:v>
                </c:pt>
                <c:pt idx="138">
                  <c:v>117176.484375</c:v>
                </c:pt>
                <c:pt idx="139">
                  <c:v>116158.4140625</c:v>
                </c:pt>
                <c:pt idx="140">
                  <c:v>115097.8515625</c:v>
                </c:pt>
                <c:pt idx="141">
                  <c:v>114058.3828125</c:v>
                </c:pt>
                <c:pt idx="142">
                  <c:v>113795.8125</c:v>
                </c:pt>
                <c:pt idx="143">
                  <c:v>107741.5078125</c:v>
                </c:pt>
                <c:pt idx="144">
                  <c:v>106473.8046875</c:v>
                </c:pt>
                <c:pt idx="145">
                  <c:v>104696.375</c:v>
                </c:pt>
                <c:pt idx="146">
                  <c:v>103463.859375</c:v>
                </c:pt>
                <c:pt idx="147">
                  <c:v>100595.390625</c:v>
                </c:pt>
                <c:pt idx="148">
                  <c:v>89794.4453125</c:v>
                </c:pt>
                <c:pt idx="149">
                  <c:v>89791.5234375</c:v>
                </c:pt>
                <c:pt idx="150">
                  <c:v>89007.140625</c:v>
                </c:pt>
                <c:pt idx="151">
                  <c:v>88715.4765625</c:v>
                </c:pt>
                <c:pt idx="152">
                  <c:v>88433.921875</c:v>
                </c:pt>
                <c:pt idx="153">
                  <c:v>83075.203125</c:v>
                </c:pt>
                <c:pt idx="154">
                  <c:v>75264.0625</c:v>
                </c:pt>
                <c:pt idx="155">
                  <c:v>74123.640625</c:v>
                </c:pt>
                <c:pt idx="156">
                  <c:v>73591.734375</c:v>
                </c:pt>
                <c:pt idx="157">
                  <c:v>70767.765625</c:v>
                </c:pt>
                <c:pt idx="158">
                  <c:v>70537.3203125</c:v>
                </c:pt>
                <c:pt idx="159">
                  <c:v>53426.375</c:v>
                </c:pt>
                <c:pt idx="160">
                  <c:v>52674.6328125</c:v>
                </c:pt>
                <c:pt idx="161">
                  <c:v>51157.421875</c:v>
                </c:pt>
                <c:pt idx="162">
                  <c:v>50592.96875</c:v>
                </c:pt>
                <c:pt idx="163">
                  <c:v>50290.1171875</c:v>
                </c:pt>
                <c:pt idx="164">
                  <c:v>49638.05078125</c:v>
                </c:pt>
                <c:pt idx="165">
                  <c:v>46403.125</c:v>
                </c:pt>
                <c:pt idx="166">
                  <c:v>45839.16796875</c:v>
                </c:pt>
                <c:pt idx="167">
                  <c:v>43754.52734375</c:v>
                </c:pt>
                <c:pt idx="168">
                  <c:v>40198.1171875</c:v>
                </c:pt>
                <c:pt idx="169">
                  <c:v>39899.28125</c:v>
                </c:pt>
                <c:pt idx="170">
                  <c:v>38516.984375</c:v>
                </c:pt>
                <c:pt idx="171">
                  <c:v>37743.7890625</c:v>
                </c:pt>
                <c:pt idx="172">
                  <c:v>36115.77734375</c:v>
                </c:pt>
                <c:pt idx="173">
                  <c:v>34331.703125</c:v>
                </c:pt>
                <c:pt idx="174">
                  <c:v>33078.44140625</c:v>
                </c:pt>
                <c:pt idx="175">
                  <c:v>31111.673828125</c:v>
                </c:pt>
                <c:pt idx="176">
                  <c:v>30639.296875</c:v>
                </c:pt>
                <c:pt idx="177">
                  <c:v>30466.884765625</c:v>
                </c:pt>
                <c:pt idx="178">
                  <c:v>27025.71484375</c:v>
                </c:pt>
                <c:pt idx="179">
                  <c:v>26551.80078125</c:v>
                </c:pt>
                <c:pt idx="180">
                  <c:v>26290.19140625</c:v>
                </c:pt>
                <c:pt idx="181">
                  <c:v>23990.904296875</c:v>
                </c:pt>
                <c:pt idx="182">
                  <c:v>22564.130859375</c:v>
                </c:pt>
                <c:pt idx="183">
                  <c:v>22442.75390625</c:v>
                </c:pt>
                <c:pt idx="184">
                  <c:v>22185.96875</c:v>
                </c:pt>
                <c:pt idx="185">
                  <c:v>22179.09765625</c:v>
                </c:pt>
                <c:pt idx="186">
                  <c:v>18775.8515625</c:v>
                </c:pt>
                <c:pt idx="187">
                  <c:v>15398.728515625</c:v>
                </c:pt>
                <c:pt idx="188">
                  <c:v>15080.7880859375</c:v>
                </c:pt>
                <c:pt idx="189">
                  <c:v>10450.6494140625</c:v>
                </c:pt>
                <c:pt idx="190">
                  <c:v>10366.7236328125</c:v>
                </c:pt>
                <c:pt idx="225">
                  <c:v>1</c:v>
                </c:pt>
              </c:numCache>
            </c:numRef>
          </c:val>
          <c:extLst>
            <c:ext xmlns:c16="http://schemas.microsoft.com/office/drawing/2014/chart" uri="{C3380CC4-5D6E-409C-BE32-E72D297353CC}">
              <c16:uniqueId val="{00000000-7C47-4D55-94B5-53E47ACE0581}"/>
            </c:ext>
          </c:extLst>
        </c:ser>
        <c:dLbls>
          <c:showLegendKey val="0"/>
          <c:showVal val="0"/>
          <c:showCatName val="0"/>
          <c:showSerName val="0"/>
          <c:showPercent val="0"/>
          <c:showBubbleSize val="0"/>
        </c:dLbls>
        <c:gapWidth val="300"/>
        <c:axId val="566996128"/>
        <c:axId val="567004288"/>
      </c:barChart>
      <c:barChart>
        <c:barDir val="col"/>
        <c:grouping val="clustered"/>
        <c:varyColors val="0"/>
        <c:ser>
          <c:idx val="1"/>
          <c:order val="1"/>
          <c:tx>
            <c:strRef>
              <c:f>Data!$L$1</c:f>
              <c:strCache>
                <c:ptCount val="1"/>
                <c:pt idx="0">
                  <c:v># of +2 charge state spectra in 12 independent DDA runs</c:v>
                </c:pt>
              </c:strCache>
            </c:strRef>
          </c:tx>
          <c:spPr>
            <a:solidFill>
              <a:srgbClr val="7030A0"/>
            </a:solidFill>
            <a:ln w="10795">
              <a:solidFill>
                <a:srgbClr val="7030A0"/>
              </a:solidFill>
            </a:ln>
            <a:effectLst/>
          </c:spPr>
          <c:invertIfNegative val="0"/>
          <c:cat>
            <c:strRef>
              <c:f>Data!$J$2:$J$240</c:f>
              <c:strCache>
                <c:ptCount val="239"/>
                <c:pt idx="0">
                  <c:v>TGISPLALIK</c:v>
                </c:pt>
                <c:pt idx="1">
                  <c:v>LAAYLMLMR</c:v>
                </c:pt>
                <c:pt idx="2">
                  <c:v>IEIPLPFGGK</c:v>
                </c:pt>
                <c:pt idx="3">
                  <c:v>ITLPDFR</c:v>
                </c:pt>
                <c:pt idx="4">
                  <c:v>FIIPSPK</c:v>
                </c:pt>
                <c:pt idx="5">
                  <c:v>FIIPGLK</c:v>
                </c:pt>
                <c:pt idx="6">
                  <c:v>AAIQALR</c:v>
                </c:pt>
                <c:pt idx="7">
                  <c:v>ALVEQGFTVPEIK</c:v>
                </c:pt>
                <c:pt idx="8">
                  <c:v>TEVIPPLIENR</c:v>
                </c:pt>
                <c:pt idx="9">
                  <c:v>EFQVPTFTIPK</c:v>
                </c:pt>
                <c:pt idx="10">
                  <c:v>AQIPILR</c:v>
                </c:pt>
                <c:pt idx="11">
                  <c:v>LIVAMSSWLQK</c:v>
                </c:pt>
                <c:pt idx="12">
                  <c:v>SLWDFLK</c:v>
                </c:pt>
                <c:pt idx="13">
                  <c:v>SVSLPSLDPASAK</c:v>
                </c:pt>
                <c:pt idx="14">
                  <c:v>ALVDTLK</c:v>
                </c:pt>
                <c:pt idx="15">
                  <c:v>LAIPEGK</c:v>
                </c:pt>
                <c:pt idx="16">
                  <c:v>LSLPDFK</c:v>
                </c:pt>
                <c:pt idx="17">
                  <c:v>LSNVLQQVK</c:v>
                </c:pt>
                <c:pt idx="18">
                  <c:v>QGFFPDSVNK</c:v>
                </c:pt>
                <c:pt idx="19">
                  <c:v>DNVFDGLVR</c:v>
                </c:pt>
                <c:pt idx="20">
                  <c:v>NIILPVYDK</c:v>
                </c:pt>
                <c:pt idx="21">
                  <c:v>GFEPTLEALFGK</c:v>
                </c:pt>
                <c:pt idx="22">
                  <c:v>NNALDFVTK</c:v>
                </c:pt>
                <c:pt idx="23">
                  <c:v>FLDSNIK</c:v>
                </c:pt>
                <c:pt idx="24">
                  <c:v>LDVTTSIGR</c:v>
                </c:pt>
                <c:pt idx="25">
                  <c:v>ATFQTPDFIVPLTDLR</c:v>
                </c:pt>
                <c:pt idx="26">
                  <c:v>IPSVQINFK</c:v>
                </c:pt>
                <c:pt idx="27">
                  <c:v>EVGTVLSQVYSK</c:v>
                </c:pt>
                <c:pt idx="28">
                  <c:v>QTIIVVLENVQR</c:v>
                </c:pt>
                <c:pt idx="29">
                  <c:v>INPLALK</c:v>
                </c:pt>
                <c:pt idx="30">
                  <c:v>EIFNMAR</c:v>
                </c:pt>
                <c:pt idx="31">
                  <c:v>GIISALLVPPETEEAK</c:v>
                </c:pt>
                <c:pt idx="32">
                  <c:v>TSSFALNLPTLPEVK</c:v>
                </c:pt>
                <c:pt idx="33">
                  <c:v>QIDDIDVR</c:v>
                </c:pt>
                <c:pt idx="34">
                  <c:v>FVTQAEGAK</c:v>
                </c:pt>
                <c:pt idx="35">
                  <c:v>IGVELTGR</c:v>
                </c:pt>
                <c:pt idx="36">
                  <c:v>LLLMGAR</c:v>
                </c:pt>
                <c:pt idx="37">
                  <c:v>IDDIWNLEVK</c:v>
                </c:pt>
                <c:pt idx="38">
                  <c:v>FPEVDVLTK</c:v>
                </c:pt>
                <c:pt idx="39">
                  <c:v>VLLDQLGTTISFER</c:v>
                </c:pt>
                <c:pt idx="40">
                  <c:v>GVISIPR</c:v>
                </c:pt>
                <c:pt idx="41">
                  <c:v>GMALFGEGK</c:v>
                </c:pt>
                <c:pt idx="42">
                  <c:v>LATALSLSNK</c:v>
                </c:pt>
                <c:pt idx="43">
                  <c:v>ATGVLYDYVNK</c:v>
                </c:pt>
                <c:pt idx="44">
                  <c:v>MGLAFESTK</c:v>
                </c:pt>
                <c:pt idx="45">
                  <c:v>EVYGFNPEGK</c:v>
                </c:pt>
                <c:pt idx="46">
                  <c:v>YGMVAQVTQTLK</c:v>
                </c:pt>
                <c:pt idx="47">
                  <c:v>VIGNMGQTMEQLTPELK</c:v>
                </c:pt>
                <c:pt idx="48">
                  <c:v>HINIDQFVR</c:v>
                </c:pt>
                <c:pt idx="49">
                  <c:v>ESQLPTVMDFR</c:v>
                </c:pt>
                <c:pt idx="50">
                  <c:v>ENFAGEATLQR</c:v>
                </c:pt>
                <c:pt idx="51">
                  <c:v>IEGNLIFDPNNYLPK</c:v>
                </c:pt>
                <c:pt idx="52">
                  <c:v>SVGFHLPSR</c:v>
                </c:pt>
                <c:pt idx="53">
                  <c:v>IAELSATAQEIIK</c:v>
                </c:pt>
                <c:pt idx="54">
                  <c:v>SVSDGIAALDLNAVANK</c:v>
                </c:pt>
                <c:pt idx="55">
                  <c:v>SPAFTDLHLR</c:v>
                </c:pt>
                <c:pt idx="56">
                  <c:v>QSFDLSVK</c:v>
                </c:pt>
                <c:pt idx="57">
                  <c:v>IVQILPWEQNEQVK</c:v>
                </c:pt>
                <c:pt idx="58">
                  <c:v>DLGQCDR</c:v>
                </c:pt>
                <c:pt idx="59">
                  <c:v>LTLDIQNK</c:v>
                </c:pt>
                <c:pt idx="60">
                  <c:v>VELEVPQLCSFILK</c:v>
                </c:pt>
                <c:pt idx="61">
                  <c:v>TPALHFK</c:v>
                </c:pt>
                <c:pt idx="62">
                  <c:v>SHDELPR</c:v>
                </c:pt>
                <c:pt idx="63">
                  <c:v>VSALLTPAEQTGTWK</c:v>
                </c:pt>
                <c:pt idx="64">
                  <c:v>LIDVISMYR</c:v>
                </c:pt>
                <c:pt idx="65">
                  <c:v>LDFSSQADLR</c:v>
                </c:pt>
                <c:pt idx="66">
                  <c:v>NSEEFAAAMSR</c:v>
                </c:pt>
                <c:pt idx="67">
                  <c:v>IEDGTLASK</c:v>
                </c:pt>
                <c:pt idx="68">
                  <c:v>YNALDLTNNGK</c:v>
                </c:pt>
                <c:pt idx="69">
                  <c:v>DFSLWEK</c:v>
                </c:pt>
                <c:pt idx="70">
                  <c:v>LVELAHQYK</c:v>
                </c:pt>
                <c:pt idx="71">
                  <c:v>LTISEQNIQR</c:v>
                </c:pt>
                <c:pt idx="72">
                  <c:v>LPYTIITTPPLK</c:v>
                </c:pt>
                <c:pt idx="73">
                  <c:v>FQFPGKPGIYTR</c:v>
                </c:pt>
                <c:pt idx="74">
                  <c:v>MTSNFPVDLSDYPK</c:v>
                </c:pt>
                <c:pt idx="75">
                  <c:v>AVSMPSFSILGSDVR</c:v>
                </c:pt>
                <c:pt idx="76">
                  <c:v>VSTAFVYTK</c:v>
                </c:pt>
                <c:pt idx="77">
                  <c:v>FSVPAGIVIPSFQALTAR</c:v>
                </c:pt>
                <c:pt idx="78">
                  <c:v>TLADLTLLDSPIK</c:v>
                </c:pt>
                <c:pt idx="79">
                  <c:v>YENYELTLK</c:v>
                </c:pt>
                <c:pt idx="80">
                  <c:v>SEYQADYESLR</c:v>
                </c:pt>
                <c:pt idx="81">
                  <c:v>NTLELSNGVIVK</c:v>
                </c:pt>
                <c:pt idx="82">
                  <c:v>ITENDIQIALDDAK</c:v>
                </c:pt>
                <c:pt idx="83">
                  <c:v>FFGEGTK</c:v>
                </c:pt>
                <c:pt idx="84">
                  <c:v>GNVATEISTER</c:v>
                </c:pt>
                <c:pt idx="85">
                  <c:v>QSWSVCK</c:v>
                </c:pt>
                <c:pt idx="86">
                  <c:v>VQGVEFSHR</c:v>
                </c:pt>
                <c:pt idx="87">
                  <c:v>LNGESNLR</c:v>
                </c:pt>
                <c:pt idx="88">
                  <c:v>NMEVSVATTTK</c:v>
                </c:pt>
                <c:pt idx="89">
                  <c:v>NLTDFAEQYSIQDWAK</c:v>
                </c:pt>
                <c:pt idx="90">
                  <c:v>LGNNPVSK</c:v>
                </c:pt>
                <c:pt idx="91">
                  <c:v>LFLEETK</c:v>
                </c:pt>
                <c:pt idx="92">
                  <c:v>IAIANIIDEIIEK</c:v>
                </c:pt>
                <c:pt idx="93">
                  <c:v>EQHLFLPFSYK</c:v>
                </c:pt>
                <c:pt idx="94">
                  <c:v>SLHMYANR</c:v>
                </c:pt>
                <c:pt idx="95">
                  <c:v>VPQTDMTFR</c:v>
                </c:pt>
                <c:pt idx="96">
                  <c:v>SPSQADINK</c:v>
                </c:pt>
                <c:pt idx="97">
                  <c:v>TTLTAFGFASADLIEIGLEGK</c:v>
                </c:pt>
                <c:pt idx="98">
                  <c:v>IGQDGISTSATTNLK</c:v>
                </c:pt>
                <c:pt idx="99">
                  <c:v>VHELIER</c:v>
                </c:pt>
                <c:pt idx="100">
                  <c:v>LHVAGNLK</c:v>
                </c:pt>
                <c:pt idx="101">
                  <c:v>SEILAHWSPAK</c:v>
                </c:pt>
                <c:pt idx="102">
                  <c:v>LDNIYSSDK</c:v>
                </c:pt>
                <c:pt idx="103">
                  <c:v>QAEAVLK</c:v>
                </c:pt>
                <c:pt idx="104">
                  <c:v>HVAEAICK</c:v>
                </c:pt>
                <c:pt idx="105">
                  <c:v>NFATSNK</c:v>
                </c:pt>
                <c:pt idx="106">
                  <c:v>NLQNNAEWVYQGAIR</c:v>
                </c:pt>
                <c:pt idx="107">
                  <c:v>EELCTMFIR</c:v>
                </c:pt>
                <c:pt idx="108">
                  <c:v>NIQEYLSILTDPDGK</c:v>
                </c:pt>
                <c:pt idx="109">
                  <c:v>QTEATMTFK</c:v>
                </c:pt>
                <c:pt idx="110">
                  <c:v>SQAIATK</c:v>
                </c:pt>
                <c:pt idx="111">
                  <c:v>EAQEVFK</c:v>
                </c:pt>
                <c:pt idx="112">
                  <c:v>VSSFYAK</c:v>
                </c:pt>
                <c:pt idx="113">
                  <c:v>QHIEAIDVR</c:v>
                </c:pt>
                <c:pt idx="114">
                  <c:v>TLQGIPQMIGEVIR</c:v>
                </c:pt>
                <c:pt idx="115">
                  <c:v>IISDYHQQFR</c:v>
                </c:pt>
                <c:pt idx="116">
                  <c:v>LVGFIDDAVK</c:v>
                </c:pt>
                <c:pt idx="117">
                  <c:v>LLSGGNTLHLVSTTK</c:v>
                </c:pt>
                <c:pt idx="118">
                  <c:v>CVQSTKPSLMIQK</c:v>
                </c:pt>
                <c:pt idx="119">
                  <c:v>IYSLWEHSTK</c:v>
                </c:pt>
                <c:pt idx="120">
                  <c:v>SISAALEHK</c:v>
                </c:pt>
                <c:pt idx="121">
                  <c:v>SNTVASLHTEK</c:v>
                </c:pt>
                <c:pt idx="122">
                  <c:v>SGSSTASWIQNVDTK</c:v>
                </c:pt>
                <c:pt idx="123">
                  <c:v>VLVDHFGYTK</c:v>
                </c:pt>
                <c:pt idx="124">
                  <c:v>VSQEGLK</c:v>
                </c:pt>
                <c:pt idx="125">
                  <c:v>VTQEFHMK</c:v>
                </c:pt>
                <c:pt idx="126">
                  <c:v>GAYQNNEIK</c:v>
                </c:pt>
                <c:pt idx="127">
                  <c:v>AHLDIAGSLEGHLR</c:v>
                </c:pt>
                <c:pt idx="128">
                  <c:v>YEVDQQIQVLMDK</c:v>
                </c:pt>
                <c:pt idx="129">
                  <c:v>AEPLAFTFSHDYK</c:v>
                </c:pt>
                <c:pt idx="130">
                  <c:v>LQDFSDQLSDYYEK</c:v>
                </c:pt>
                <c:pt idx="131">
                  <c:v>YEDGTLSLTSTSDLQSGIIK</c:v>
                </c:pt>
                <c:pt idx="132">
                  <c:v>SKPTVSSSMEFK</c:v>
                </c:pt>
                <c:pt idx="133">
                  <c:v>YHWEHTGLTLR</c:v>
                </c:pt>
                <c:pt idx="134">
                  <c:v>GTYGLSCQR</c:v>
                </c:pt>
                <c:pt idx="135">
                  <c:v>ESDEETQIK</c:v>
                </c:pt>
                <c:pt idx="136">
                  <c:v>GSTSHHLVSR</c:v>
                </c:pt>
                <c:pt idx="137">
                  <c:v>VNWEEEAASGLLTSLK</c:v>
                </c:pt>
                <c:pt idx="138">
                  <c:v>LSLESLTSYFSIESSTK</c:v>
                </c:pt>
                <c:pt idx="139">
                  <c:v>TILGTMPAFEVSLQALQK</c:v>
                </c:pt>
                <c:pt idx="140">
                  <c:v>LPQQANDYLNSFNWER</c:v>
                </c:pt>
                <c:pt idx="141">
                  <c:v>TFIEDVNK</c:v>
                </c:pt>
                <c:pt idx="142">
                  <c:v>VNQNLVYESGSLNFSK</c:v>
                </c:pt>
                <c:pt idx="143">
                  <c:v>HIYAISSAALSASYK</c:v>
                </c:pt>
                <c:pt idx="144">
                  <c:v>AALTELSLGSAYQAMILGVDSK</c:v>
                </c:pt>
                <c:pt idx="145">
                  <c:v>AGHIAWTSSGK</c:v>
                </c:pt>
                <c:pt idx="146">
                  <c:v>TSQCTLK</c:v>
                </c:pt>
                <c:pt idx="147">
                  <c:v>INNQLTLDSNTK</c:v>
                </c:pt>
                <c:pt idx="148">
                  <c:v>ATVAVYLESLQDTK</c:v>
                </c:pt>
                <c:pt idx="149">
                  <c:v>YTYNYEAESSSGVPGTADSR</c:v>
                </c:pt>
                <c:pt idx="150">
                  <c:v>DAVEKPQEFTIVAFVK</c:v>
                </c:pt>
                <c:pt idx="151">
                  <c:v>ETLEDTR</c:v>
                </c:pt>
                <c:pt idx="152">
                  <c:v>HIQNIDIQHLAGK</c:v>
                </c:pt>
                <c:pt idx="153">
                  <c:v>ILGEELGFASLHDLQLLGK</c:v>
                </c:pt>
                <c:pt idx="154">
                  <c:v>MYQMDIQQELQR</c:v>
                </c:pt>
                <c:pt idx="155">
                  <c:v>AASGTTGTYQEWK</c:v>
                </c:pt>
                <c:pt idx="156">
                  <c:v>DSYDLHDLK</c:v>
                </c:pt>
                <c:pt idx="157">
                  <c:v>LALWGEHTGQLYSK</c:v>
                </c:pt>
                <c:pt idx="158">
                  <c:v>ATLYALSHAVNNYHK</c:v>
                </c:pt>
                <c:pt idx="159">
                  <c:v>HFVINLIGDFEVAEK</c:v>
                </c:pt>
                <c:pt idx="160">
                  <c:v>TQFNNNEYSQDLDAYNTK</c:v>
                </c:pt>
                <c:pt idx="161">
                  <c:v>QVFLYPEK</c:v>
                </c:pt>
                <c:pt idx="162">
                  <c:v>SLDEHYHIR</c:v>
                </c:pt>
                <c:pt idx="163">
                  <c:v>LNGEIQALELPQK</c:v>
                </c:pt>
                <c:pt idx="164">
                  <c:v>LQSTTVMNPYMK</c:v>
                </c:pt>
                <c:pt idx="165">
                  <c:v>LAPGELTIIL</c:v>
                </c:pt>
                <c:pt idx="166">
                  <c:v>LNELSFK</c:v>
                </c:pt>
                <c:pt idx="167">
                  <c:v>EYSGTIASEANTYLNSK</c:v>
                </c:pt>
                <c:pt idx="168">
                  <c:v>VPLLLSEPINIIDALEMR</c:v>
                </c:pt>
                <c:pt idx="169">
                  <c:v>TEHGSEMLFFGNAIEGK</c:v>
                </c:pt>
                <c:pt idx="170">
                  <c:v>NTFTLSYDGSLR</c:v>
                </c:pt>
                <c:pt idx="171">
                  <c:v>ITEVALMGHLSCDTK</c:v>
                </c:pt>
                <c:pt idx="172">
                  <c:v>SFDYHQFVDETNDK</c:v>
                </c:pt>
                <c:pt idx="173">
                  <c:v>ENLCLNLHK</c:v>
                </c:pt>
                <c:pt idx="174">
                  <c:v>NLLVALK</c:v>
                </c:pt>
                <c:pt idx="175">
                  <c:v>QTVNLQLQPYSLVTTLNSDLK</c:v>
                </c:pt>
                <c:pt idx="176">
                  <c:v>FDHTNSLNIAGLSLDFSSK</c:v>
                </c:pt>
                <c:pt idx="177">
                  <c:v>IADFELPTIIVPEQTIEIPSIK</c:v>
                </c:pt>
                <c:pt idx="178">
                  <c:v>EEYFDPSIVGWTVK</c:v>
                </c:pt>
                <c:pt idx="179">
                  <c:v>ASGSLPYTQTLQDHLNSLK</c:v>
                </c:pt>
                <c:pt idx="180">
                  <c:v>LLLQMDSSATAYGSTVSK</c:v>
                </c:pt>
                <c:pt idx="181">
                  <c:v>CSLLVLENELNAELGLSGASMK</c:v>
                </c:pt>
                <c:pt idx="182">
                  <c:v>YYELEEK</c:v>
                </c:pt>
                <c:pt idx="183">
                  <c:v>LEVLNFDFQANAQLSNPK</c:v>
                </c:pt>
                <c:pt idx="184">
                  <c:v>WNFYYSPQSSPDK</c:v>
                </c:pt>
                <c:pt idx="185">
                  <c:v>DEPTYILNIK</c:v>
                </c:pt>
                <c:pt idx="186">
                  <c:v>LSQLQTYMIQFDQYIK</c:v>
                </c:pt>
                <c:pt idx="187">
                  <c:v>IHSGSFQSQVELSNDQEK</c:v>
                </c:pt>
                <c:pt idx="188">
                  <c:v>TIHDLHLFIENIDFNK</c:v>
                </c:pt>
                <c:pt idx="189">
                  <c:v>FLDMLIK</c:v>
                </c:pt>
                <c:pt idx="190">
                  <c:v>AQNLYQELLTQEGQASFQGLK</c:v>
                </c:pt>
                <c:pt idx="191">
                  <c:v>VEDIPLAR</c:v>
                </c:pt>
                <c:pt idx="192">
                  <c:v>ALYWVNGQVPDGVSK</c:v>
                </c:pt>
                <c:pt idx="193">
                  <c:v>NPNGYSFSIPVK</c:v>
                </c:pt>
                <c:pt idx="194">
                  <c:v>AEEEMLENVSLVCPK</c:v>
                </c:pt>
                <c:pt idx="195">
                  <c:v>FNSSYLQGTNQITGR</c:v>
                </c:pt>
                <c:pt idx="196">
                  <c:v>FVEGSHNSTVSLTTK</c:v>
                </c:pt>
                <c:pt idx="197">
                  <c:v>IEFEWNTGTNVDTK</c:v>
                </c:pt>
                <c:pt idx="198">
                  <c:v>LSNDMMGSYAEMK</c:v>
                </c:pt>
                <c:pt idx="199">
                  <c:v>DQEVLLQTFLDDASPGDK</c:v>
                </c:pt>
                <c:pt idx="200">
                  <c:v>INDILEHVK</c:v>
                </c:pt>
                <c:pt idx="201">
                  <c:v>YDFNSSMLYSTAK</c:v>
                </c:pt>
                <c:pt idx="202">
                  <c:v>SVMAPFTMTIDAHTNGNGK</c:v>
                </c:pt>
                <c:pt idx="203">
                  <c:v>YEGLQEWEGK</c:v>
                </c:pt>
                <c:pt idx="204">
                  <c:v>HEQDMVNGIMLSVEK</c:v>
                </c:pt>
                <c:pt idx="205">
                  <c:v>DFSAEYEEDGK</c:v>
                </c:pt>
                <c:pt idx="206">
                  <c:v>ADSVVDLLSYNVQGSGETTYDHK</c:v>
                </c:pt>
                <c:pt idx="207">
                  <c:v>FEVDSPVYNATWSASLK</c:v>
                </c:pt>
                <c:pt idx="208">
                  <c:v>LEIQSQVDSQHVGHSVLTAK</c:v>
                </c:pt>
                <c:pt idx="209">
                  <c:v>MDMTFSK</c:v>
                </c:pt>
                <c:pt idx="210">
                  <c:v>VPSYTLILPSLELPVLHVPR</c:v>
                </c:pt>
                <c:pt idx="211">
                  <c:v>NHLQLEGLFFTNGEHTSK</c:v>
                </c:pt>
                <c:pt idx="212">
                  <c:v>GMTRPLSTLISSSQSCQYTLDAK</c:v>
                </c:pt>
                <c:pt idx="213">
                  <c:v>LELELRPTGEIEQYSVSATYELQR</c:v>
                </c:pt>
                <c:pt idx="214">
                  <c:v>HDAHLNGK</c:v>
                </c:pt>
                <c:pt idx="215">
                  <c:v>QELNGNTK</c:v>
                </c:pt>
                <c:pt idx="216">
                  <c:v>HLIDSLIDFLNFPR</c:v>
                </c:pt>
                <c:pt idx="217">
                  <c:v>VAWHYDEEK</c:v>
                </c:pt>
                <c:pt idx="218">
                  <c:v>NSLFFSAQPFEITASTNNEGNLK</c:v>
                </c:pt>
                <c:pt idx="219">
                  <c:v>TIDQMLNSELQWPVPDIYLR</c:v>
                </c:pt>
                <c:pt idx="220">
                  <c:v>NLQDLLQFIFQLIEDNIK</c:v>
                </c:pt>
                <c:pt idx="221">
                  <c:v>NQDVHSINLPFFETLQEYFER</c:v>
                </c:pt>
                <c:pt idx="222">
                  <c:v>EFNLQNMGLPDFHIPENLFLK</c:v>
                </c:pt>
                <c:pt idx="223">
                  <c:v>HSITNPLAVLCEFISQSIK</c:v>
                </c:pt>
                <c:pt idx="224">
                  <c:v>SGVQMNTNFFHESGLEAHVALK</c:v>
                </c:pt>
                <c:pt idx="225">
                  <c:v>NFVASHIANILNSEELDIQDLK</c:v>
                </c:pt>
                <c:pt idx="226">
                  <c:v>FSTPEFTILNTFHIPSFTIDFVEMK</c:v>
                </c:pt>
                <c:pt idx="227">
                  <c:v>VNDESTEGK</c:v>
                </c:pt>
                <c:pt idx="228">
                  <c:v>GLLIFDASSSWGPQMSASVHLDSK</c:v>
                </c:pt>
                <c:pt idx="229">
                  <c:v>ITLIINWLQEALSSASLAHMK</c:v>
                </c:pt>
                <c:pt idx="230">
                  <c:v>QVLFLDTVYGNCSTHFTVK</c:v>
                </c:pt>
                <c:pt idx="231">
                  <c:v>YLSLVGQVYSTLVTYISDWWTLAAK</c:v>
                </c:pt>
                <c:pt idx="232">
                  <c:v>FFSLLSGSLNSHGLELNADILGTDK</c:v>
                </c:pt>
                <c:pt idx="233">
                  <c:v>LIDLSIQNYHTFLIYITELLK</c:v>
                </c:pt>
                <c:pt idx="234">
                  <c:v>INSGAHK</c:v>
                </c:pt>
                <c:pt idx="235">
                  <c:v>IDFLNNYALFLSPSAQQASWQVSAR</c:v>
                </c:pt>
                <c:pt idx="236">
                  <c:v>QSMTLSSEVQIPDFDVDLGTILR</c:v>
                </c:pt>
                <c:pt idx="237">
                  <c:v>ELCTISHIFIPAMGNITYDFSFK</c:v>
                </c:pt>
                <c:pt idx="238">
                  <c:v>VHNGSEILFSYFQDLVITLPFELR</c:v>
                </c:pt>
              </c:strCache>
            </c:strRef>
          </c:cat>
          <c:val>
            <c:numRef>
              <c:f>Data!$L$2:$L$240</c:f>
              <c:numCache>
                <c:formatCode>General</c:formatCode>
                <c:ptCount val="239"/>
                <c:pt idx="7">
                  <c:v>7</c:v>
                </c:pt>
                <c:pt idx="21">
                  <c:v>5</c:v>
                </c:pt>
                <c:pt idx="24">
                  <c:v>2</c:v>
                </c:pt>
                <c:pt idx="25">
                  <c:v>4</c:v>
                </c:pt>
                <c:pt idx="32">
                  <c:v>5</c:v>
                </c:pt>
                <c:pt idx="33">
                  <c:v>4</c:v>
                </c:pt>
                <c:pt idx="35">
                  <c:v>7</c:v>
                </c:pt>
                <c:pt idx="38">
                  <c:v>3</c:v>
                </c:pt>
                <c:pt idx="47">
                  <c:v>2</c:v>
                </c:pt>
                <c:pt idx="51">
                  <c:v>8</c:v>
                </c:pt>
                <c:pt idx="53">
                  <c:v>2</c:v>
                </c:pt>
                <c:pt idx="55">
                  <c:v>7</c:v>
                </c:pt>
                <c:pt idx="61">
                  <c:v>5</c:v>
                </c:pt>
                <c:pt idx="63">
                  <c:v>5</c:v>
                </c:pt>
                <c:pt idx="66">
                  <c:v>1</c:v>
                </c:pt>
                <c:pt idx="68">
                  <c:v>2</c:v>
                </c:pt>
                <c:pt idx="71">
                  <c:v>7</c:v>
                </c:pt>
                <c:pt idx="86">
                  <c:v>7</c:v>
                </c:pt>
                <c:pt idx="89">
                  <c:v>4</c:v>
                </c:pt>
                <c:pt idx="96">
                  <c:v>4</c:v>
                </c:pt>
                <c:pt idx="100">
                  <c:v>6</c:v>
                </c:pt>
                <c:pt idx="102">
                  <c:v>3</c:v>
                </c:pt>
                <c:pt idx="114">
                  <c:v>2</c:v>
                </c:pt>
                <c:pt idx="137">
                  <c:v>2</c:v>
                </c:pt>
                <c:pt idx="139">
                  <c:v>6</c:v>
                </c:pt>
                <c:pt idx="153">
                  <c:v>3</c:v>
                </c:pt>
                <c:pt idx="155">
                  <c:v>1</c:v>
                </c:pt>
                <c:pt idx="158">
                  <c:v>3</c:v>
                </c:pt>
                <c:pt idx="160">
                  <c:v>2</c:v>
                </c:pt>
                <c:pt idx="161">
                  <c:v>1</c:v>
                </c:pt>
                <c:pt idx="177">
                  <c:v>10</c:v>
                </c:pt>
              </c:numCache>
            </c:numRef>
          </c:val>
          <c:extLst>
            <c:ext xmlns:c16="http://schemas.microsoft.com/office/drawing/2014/chart" uri="{C3380CC4-5D6E-409C-BE32-E72D297353CC}">
              <c16:uniqueId val="{00000001-7C47-4D55-94B5-53E47ACE0581}"/>
            </c:ext>
          </c:extLst>
        </c:ser>
        <c:dLbls>
          <c:showLegendKey val="0"/>
          <c:showVal val="0"/>
          <c:showCatName val="0"/>
          <c:showSerName val="0"/>
          <c:showPercent val="0"/>
          <c:showBubbleSize val="0"/>
        </c:dLbls>
        <c:gapWidth val="100"/>
        <c:axId val="567004832"/>
        <c:axId val="566997216"/>
      </c:barChart>
      <c:catAx>
        <c:axId val="56699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7004288"/>
        <c:crosses val="autoZero"/>
        <c:auto val="1"/>
        <c:lblAlgn val="ctr"/>
        <c:lblOffset val="100"/>
        <c:noMultiLvlLbl val="0"/>
      </c:catAx>
      <c:valAx>
        <c:axId val="56700428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solidFill>
                      <a:srgbClr val="FF0000"/>
                    </a:solidFill>
                  </a:rPr>
                  <a:t>SRM Signal Intensity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E+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566996128"/>
        <c:crosses val="autoZero"/>
        <c:crossBetween val="between"/>
      </c:valAx>
      <c:valAx>
        <c:axId val="566997216"/>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solidFill>
                      <a:srgbClr val="7030A0"/>
                    </a:solidFill>
                  </a:rPr>
                  <a:t>#of Spectra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567004832"/>
        <c:crosses val="max"/>
        <c:crossBetween val="between"/>
      </c:valAx>
      <c:catAx>
        <c:axId val="567004832"/>
        <c:scaling>
          <c:orientation val="minMax"/>
        </c:scaling>
        <c:delete val="1"/>
        <c:axPos val="b"/>
        <c:numFmt formatCode="General" sourceLinked="1"/>
        <c:majorTickMark val="out"/>
        <c:minorTickMark val="none"/>
        <c:tickLblPos val="nextTo"/>
        <c:crossAx val="566997216"/>
        <c:crosses val="autoZero"/>
        <c:auto val="1"/>
        <c:lblAlgn val="ctr"/>
        <c:lblOffset val="100"/>
        <c:noMultiLvlLbl val="0"/>
      </c:catAx>
      <c:spPr>
        <a:noFill/>
        <a:ln>
          <a:noFill/>
        </a:ln>
        <a:effectLst/>
      </c:spPr>
    </c:plotArea>
    <c:legend>
      <c:legendPos val="r"/>
      <c:layout>
        <c:manualLayout>
          <c:xMode val="edge"/>
          <c:yMode val="edge"/>
          <c:x val="0.35816683339710575"/>
          <c:y val="0.11136528099654902"/>
          <c:w val="0.3072686788034133"/>
          <c:h val="0.16054334604024104"/>
        </c:manualLayout>
      </c:layout>
      <c:overlay val="0"/>
      <c:spPr>
        <a:noFill/>
        <a:ln>
          <a:noFill/>
        </a:ln>
        <a:effectLst/>
      </c:spPr>
      <c:txPr>
        <a:bodyPr rot="0" spcFirstLastPara="1" vertOverflow="ellipsis" vert="horz" wrap="square" anchor="t"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148483" name="Rectangle 3"/>
          <p:cNvSpPr>
            <a:spLocks noGrp="1" noChangeArrowheads="1"/>
          </p:cNvSpPr>
          <p:nvPr>
            <p:ph type="dt" sz="quarter"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148484" name="Rectangle 4"/>
          <p:cNvSpPr>
            <a:spLocks noGrp="1" noChangeArrowheads="1"/>
          </p:cNvSpPr>
          <p:nvPr>
            <p:ph type="ftr" sz="quarter" idx="2"/>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148485" name="Rectangle 5"/>
          <p:cNvSpPr>
            <a:spLocks noGrp="1" noChangeArrowheads="1"/>
          </p:cNvSpPr>
          <p:nvPr>
            <p:ph type="sldNum" sz="quarter" idx="3"/>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C2D84A34-CA03-4C24-85CE-0906995B3108}" type="slidenum">
              <a:rPr lang="en-US"/>
              <a:pPr>
                <a:defRPr/>
              </a:pPr>
              <a:t>‹#›</a:t>
            </a:fld>
            <a:endParaRPr lang="en-US"/>
          </a:p>
        </p:txBody>
      </p:sp>
    </p:spTree>
    <p:extLst>
      <p:ext uri="{BB962C8B-B14F-4D97-AF65-F5344CB8AC3E}">
        <p14:creationId xmlns:p14="http://schemas.microsoft.com/office/powerpoint/2010/main" val="24983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4099" name="Rectangle 3"/>
          <p:cNvSpPr>
            <a:spLocks noGrp="1" noChangeArrowheads="1"/>
          </p:cNvSpPr>
          <p:nvPr>
            <p:ph type="dt"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48132" name="Rectangle 4"/>
          <p:cNvSpPr>
            <a:spLocks noGrp="1" noRot="1" noChangeAspect="1" noChangeArrowheads="1" noTextEdit="1"/>
          </p:cNvSpPr>
          <p:nvPr>
            <p:ph type="sldImg" idx="2"/>
          </p:nvPr>
        </p:nvSpPr>
        <p:spPr bwMode="auto">
          <a:xfrm>
            <a:off x="457200" y="719138"/>
            <a:ext cx="6391275" cy="3595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4103" name="Rectangle 7"/>
          <p:cNvSpPr>
            <a:spLocks noGrp="1" noChangeArrowheads="1"/>
          </p:cNvSpPr>
          <p:nvPr>
            <p:ph type="sldNum" sz="quarter" idx="5"/>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524EDBB2-F8CB-43A1-A042-A9F81921D7D6}" type="slidenum">
              <a:rPr lang="en-US"/>
              <a:pPr>
                <a:defRPr/>
              </a:pPr>
              <a:t>‹#›</a:t>
            </a:fld>
            <a:endParaRPr lang="en-US"/>
          </a:p>
        </p:txBody>
      </p:sp>
    </p:spTree>
    <p:extLst>
      <p:ext uri="{BB962C8B-B14F-4D97-AF65-F5344CB8AC3E}">
        <p14:creationId xmlns:p14="http://schemas.microsoft.com/office/powerpoint/2010/main" val="4077068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7962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3 … what does it mean to be quantitative</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51</a:t>
            </a:fld>
            <a:endParaRPr lang="en-US"/>
          </a:p>
        </p:txBody>
      </p:sp>
    </p:spTree>
    <p:extLst>
      <p:ext uri="{BB962C8B-B14F-4D97-AF65-F5344CB8AC3E}">
        <p14:creationId xmlns:p14="http://schemas.microsoft.com/office/powerpoint/2010/main" val="206943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4</a:t>
            </a:r>
          </a:p>
          <a:p>
            <a:r>
              <a:rPr lang="en-US" dirty="0"/>
              <a:t>What does signal calibration mean</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55</a:t>
            </a:fld>
            <a:endParaRPr lang="en-US"/>
          </a:p>
        </p:txBody>
      </p:sp>
    </p:spTree>
    <p:extLst>
      <p:ext uri="{BB962C8B-B14F-4D97-AF65-F5344CB8AC3E}">
        <p14:creationId xmlns:p14="http://schemas.microsoft.com/office/powerpoint/2010/main" val="154909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plasma membrane ATPase (PMA1</a:t>
            </a:r>
            <a:endParaRPr lang="en-US" dirty="0"/>
          </a:p>
        </p:txBody>
      </p:sp>
      <p:sp>
        <p:nvSpPr>
          <p:cNvPr id="4" name="Slide Number Placeholder 3"/>
          <p:cNvSpPr>
            <a:spLocks noGrp="1"/>
          </p:cNvSpPr>
          <p:nvPr>
            <p:ph type="sldNum" sz="quarter" idx="5"/>
          </p:nvPr>
        </p:nvSpPr>
        <p:spPr/>
        <p:txBody>
          <a:bodyPr/>
          <a:lstStyle/>
          <a:p>
            <a:fld id="{CD8B4A0B-2BEF-2E42-88B9-8BC0B8B99145}" type="slidenum">
              <a:rPr lang="en-US" smtClean="0"/>
              <a:pPr/>
              <a:t>62</a:t>
            </a:fld>
            <a:endParaRPr lang="en-US" dirty="0"/>
          </a:p>
        </p:txBody>
      </p:sp>
    </p:spTree>
    <p:extLst>
      <p:ext uri="{BB962C8B-B14F-4D97-AF65-F5344CB8AC3E}">
        <p14:creationId xmlns:p14="http://schemas.microsoft.com/office/powerpoint/2010/main" val="1695844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05936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11230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33707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4801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a protein from this cerebrospinal fluid, GAPDH, and for the protein quantification we are assuming that all the peptides that map to the protein coding sequence and used for generating that value will be increased in the Parkinson’s compared to the other two groups,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0462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all our peptides have the same trend across the experimental groups, and based on this data it is probably fine to aggregate these peptides to a single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55717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 the number of precursor in each scan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B50CD7-457C-4D5D-8091-7790987007E3}" type="slidenum">
              <a:rPr kumimoji="0" lang="en-US" sz="13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355230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276317-2B0E-41BF-9423-4298D86D2E63}"/>
              </a:ext>
            </a:extLst>
          </p:cNvPr>
          <p:cNvSpPr>
            <a:spLocks noGrp="1"/>
          </p:cNvSpPr>
          <p:nvPr>
            <p:ph type="body" idx="1"/>
          </p:nvPr>
        </p:nvSpPr>
        <p:spPr/>
        <p:txBody>
          <a:bodyPr/>
          <a:lstStyle/>
          <a:p>
            <a:r>
              <a:rPr lang="en-US"/>
              <a:t>However, we have cases in which the protein quant doesn’t seem to be changing across experimental groups, but on the individual peptide level we have some peptides that do appear to change, sometimes in opposite directions from one another.</a:t>
            </a:r>
          </a:p>
        </p:txBody>
      </p:sp>
    </p:spTree>
    <p:extLst>
      <p:ext uri="{BB962C8B-B14F-4D97-AF65-F5344CB8AC3E}">
        <p14:creationId xmlns:p14="http://schemas.microsoft.com/office/powerpoint/2010/main" val="1367537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43887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5255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EEE78BE-0BF2-408C-9A6A-F0645526A937}" type="slidenum">
              <a:rPr lang="en-US" smtClean="0">
                <a:solidFill>
                  <a:srgbClr val="000000"/>
                </a:solidFill>
              </a:rPr>
              <a:pPr>
                <a:defRPr/>
              </a:pPr>
              <a:t>26</a:t>
            </a:fld>
            <a:endParaRPr lang="en-US">
              <a:solidFill>
                <a:srgbClr val="000000"/>
              </a:solidFill>
            </a:endParaRPr>
          </a:p>
        </p:txBody>
      </p:sp>
      <p:sp>
        <p:nvSpPr>
          <p:cNvPr id="89091" name="Rectangle 2"/>
          <p:cNvSpPr>
            <a:spLocks noGrp="1" noRot="1" noChangeAspect="1" noChangeArrowheads="1" noTextEdit="1"/>
          </p:cNvSpPr>
          <p:nvPr>
            <p:ph type="sldImg"/>
          </p:nvPr>
        </p:nvSpPr>
        <p:spPr>
          <a:xfrm>
            <a:off x="1139825" y="684213"/>
            <a:ext cx="4579938" cy="3436937"/>
          </a:xfrm>
          <a:ln/>
        </p:spPr>
      </p:sp>
      <p:sp>
        <p:nvSpPr>
          <p:cNvPr id="89092" name="Rectangle 3"/>
          <p:cNvSpPr>
            <a:spLocks noGrp="1" noChangeArrowheads="1"/>
          </p:cNvSpPr>
          <p:nvPr>
            <p:ph type="body" idx="1"/>
          </p:nvPr>
        </p:nvSpPr>
        <p:spPr>
          <a:xfrm>
            <a:off x="914400" y="4344988"/>
            <a:ext cx="5029200" cy="419893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25426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6867B6-C8B1-40BF-88E6-A5CA6F1DDD1F}"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780014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these approaches are better than selecting </a:t>
            </a:r>
            <a:r>
              <a:rPr lang="en-US" sz="1200" b="0" i="0" kern="1200" dirty="0" err="1">
                <a:solidFill>
                  <a:schemeClr val="tx1"/>
                </a:solidFill>
                <a:effectLst/>
                <a:latin typeface="+mn-lt"/>
                <a:ea typeface="+mn-ea"/>
                <a:cs typeface="+mn-cs"/>
              </a:rPr>
              <a:t>proteotypic</a:t>
            </a:r>
            <a:r>
              <a:rPr lang="en-US" sz="1200" b="0" i="0" kern="1200" dirty="0">
                <a:solidFill>
                  <a:schemeClr val="tx1"/>
                </a:solidFill>
                <a:effectLst/>
                <a:latin typeface="+mn-lt"/>
                <a:ea typeface="+mn-ea"/>
                <a:cs typeface="+mn-cs"/>
              </a:rPr>
              <a:t> peptides at random, our results suggest that current predictor algorithms and spectral counting approaches provide imperfect ranking and identification of optimal </a:t>
            </a:r>
            <a:r>
              <a:rPr lang="en-US" sz="1200" b="0" i="0" kern="1200" dirty="0" err="1">
                <a:solidFill>
                  <a:schemeClr val="tx1"/>
                </a:solidFill>
                <a:effectLst/>
                <a:latin typeface="+mn-lt"/>
                <a:ea typeface="+mn-ea"/>
                <a:cs typeface="+mn-cs"/>
              </a:rPr>
              <a:t>proteotypic</a:t>
            </a:r>
            <a:r>
              <a:rPr lang="en-US" sz="1200" b="0" i="0" kern="1200" dirty="0">
                <a:solidFill>
                  <a:schemeClr val="tx1"/>
                </a:solidFill>
                <a:effectLst/>
                <a:latin typeface="+mn-lt"/>
                <a:ea typeface="+mn-ea"/>
                <a:cs typeface="+mn-cs"/>
              </a:rPr>
              <a:t> peptides, potentially limiting the utility of large-scale peptide-synthesis efforts that rely on such approaches as a first-round filter</a:t>
            </a:r>
            <a:r>
              <a:rPr lang="en-US" sz="1200" b="0" i="0" u="none" strike="noStrike" kern="1200" baseline="300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3BD933-BF99-4293-91A5-120BB53845F3}" type="slidenum">
              <a:rPr kumimoji="0" lang="en-US"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pitchFamily="34" charset="0"/>
              <a:ea typeface="+mn-ea"/>
              <a:cs typeface="+mn-cs"/>
            </a:endParaRPr>
          </a:p>
        </p:txBody>
      </p:sp>
    </p:spTree>
    <p:extLst>
      <p:ext uri="{BB962C8B-B14F-4D97-AF65-F5344CB8AC3E}">
        <p14:creationId xmlns:p14="http://schemas.microsoft.com/office/powerpoint/2010/main" val="1301594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1-Step Human IVT System uses </a:t>
            </a:r>
            <a:r>
              <a:rPr lang="en-US" sz="1200" b="0" i="0" kern="1200" dirty="0" err="1">
                <a:solidFill>
                  <a:schemeClr val="tx1"/>
                </a:solidFill>
                <a:effectLst/>
                <a:latin typeface="+mn-lt"/>
                <a:ea typeface="+mn-ea"/>
                <a:cs typeface="+mn-cs"/>
              </a:rPr>
              <a:t>HeLa</a:t>
            </a:r>
            <a:r>
              <a:rPr lang="en-US" sz="1200" b="0" i="0" kern="1200" dirty="0">
                <a:solidFill>
                  <a:schemeClr val="tx1"/>
                </a:solidFill>
                <a:effectLst/>
                <a:latin typeface="+mn-lt"/>
                <a:ea typeface="+mn-ea"/>
                <a:cs typeface="+mn-cs"/>
              </a:rPr>
              <a:t> cell lysates to perform cell-free protein expression. Using a human-based system yields proteins that mirror natural proteins with respect to post-translational modifications and results in proteins that exhibit natural protein function and structure.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3BD933-BF99-4293-91A5-120BB53845F3}"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91906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Feel for peak shape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3BD933-BF99-4293-91A5-120BB53845F3}" type="slidenum">
              <a:rPr kumimoji="0" lang="en-US"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52145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5/17/2022</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63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339567" indent="-339567">
              <a:buFont typeface="Arial" panose="020B0604020202020204" pitchFamily="34" charset="0"/>
              <a:buChar char="•"/>
              <a:defRPr/>
            </a:lvl1pPr>
            <a:lvl2pPr marL="683882" indent="-341939">
              <a:buFont typeface="Courier New" panose="02070309020205020404" pitchFamily="49" charset="0"/>
              <a:buChar char="o"/>
              <a:defRPr/>
            </a:lvl2pPr>
            <a:lvl3pPr marL="942715" indent="-258830">
              <a:buFont typeface="Calibri" panose="020F0502020204030204" pitchFamily="34" charset="0"/>
              <a:buChar char="̶"/>
              <a:defRPr/>
            </a:lvl3pPr>
            <a:lvl4pPr marL="1196790" indent="-254082">
              <a:buFont typeface="Arial" panose="020B0604020202020204" pitchFamily="34" charset="0"/>
              <a:buChar char="•"/>
              <a:defRPr/>
            </a:lvl4pPr>
            <a:lvl5pPr marL="1450878" indent="-248147">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9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defRPr/>
            </a:pPr>
            <a:fld id="{C7310DD7-45A4-46C0-BDA4-58061ADB294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3198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15264656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514350"/>
            <a:fld id="{A4F4A018-B28C-433F-A890-D954E8540865}" type="datetime1">
              <a:rPr lang="en-US" smtClean="0">
                <a:solidFill>
                  <a:prstClr val="black">
                    <a:tint val="75000"/>
                  </a:prstClr>
                </a:solidFill>
              </a:rPr>
              <a:pPr defTabSz="514350"/>
              <a:t>5/17/2022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51435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514350"/>
            <a:fld id="{DC3F01F0-D045-4AE3-A4B6-A917C38FC66C}" type="slidenum">
              <a:rPr lang="en-US" smtClean="0">
                <a:solidFill>
                  <a:prstClr val="black">
                    <a:tint val="75000"/>
                  </a:prstClr>
                </a:solidFill>
              </a:rPr>
              <a:pPr defTabSz="514350"/>
              <a:t>‹#›</a:t>
            </a:fld>
            <a:endParaRPr lang="en-US">
              <a:solidFill>
                <a:prstClr val="black">
                  <a:tint val="75000"/>
                </a:prstClr>
              </a:solidFill>
            </a:endParaRPr>
          </a:p>
        </p:txBody>
      </p:sp>
    </p:spTree>
    <p:extLst>
      <p:ext uri="{BB962C8B-B14F-4D97-AF65-F5344CB8AC3E}">
        <p14:creationId xmlns:p14="http://schemas.microsoft.com/office/powerpoint/2010/main" val="603872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80FC6-C002-4C36-A80D-0E0A4B39CD0D}"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34587850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80FC6-C002-4C36-A80D-0E0A4B39CD0D}"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45050877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80FC6-C002-4C36-A80D-0E0A4B39CD0D}" type="datetime1">
              <a:rPr lang="en-US" smtClean="0"/>
              <a:t>5/17/2022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564319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80FC6-C002-4C36-A80D-0E0A4B39CD0D}" type="datetime1">
              <a:rPr lang="en-US" smtClean="0"/>
              <a:t>5/17/2022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9116294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80FC6-C002-4C36-A80D-0E0A4B39CD0D}" type="datetime1">
              <a:rPr lang="en-US" smtClean="0"/>
              <a:t>5/17/2022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6141772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1222923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1360B62-4200-4F1B-8442-63E5324911EA}" type="slidenum">
              <a:rPr lang="en-US" smtClean="0"/>
              <a:pPr>
                <a:defRPr/>
              </a:pPr>
              <a:t>‹#›</a:t>
            </a:fld>
            <a:endParaRPr lang="en-US"/>
          </a:p>
        </p:txBody>
      </p:sp>
    </p:spTree>
    <p:extLst>
      <p:ext uri="{BB962C8B-B14F-4D97-AF65-F5344CB8AC3E}">
        <p14:creationId xmlns:p14="http://schemas.microsoft.com/office/powerpoint/2010/main" val="2050241275"/>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5/17/2022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94467910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17317413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5/17/2022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383095032"/>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fontAlgn="auto">
              <a:spcBef>
                <a:spcPts val="0"/>
              </a:spcBef>
              <a:spcAft>
                <a:spcPts val="0"/>
              </a:spcAft>
              <a:defRPr/>
            </a:pPr>
            <a:fld id="{9BE2C10D-17A6-104A-B799-05A642F03467}" type="slidenum">
              <a:rPr lang="en-US" sz="1200" smtClean="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Tree>
    <p:extLst>
      <p:ext uri="{BB962C8B-B14F-4D97-AF65-F5344CB8AC3E}">
        <p14:creationId xmlns:p14="http://schemas.microsoft.com/office/powerpoint/2010/main" val="13441800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40328807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2251849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452756" indent="-452756">
              <a:buFont typeface="Arial" panose="020B0604020202020204" pitchFamily="34" charset="0"/>
              <a:buChar char="•"/>
              <a:defRPr/>
            </a:lvl1pPr>
            <a:lvl2pPr marL="911843" indent="-455919">
              <a:buFont typeface="Courier New" panose="02070309020205020404" pitchFamily="49" charset="0"/>
              <a:buChar char="o"/>
              <a:defRPr/>
            </a:lvl2pPr>
            <a:lvl3pPr marL="1256953" indent="-345106">
              <a:buFont typeface="Calibri" panose="020F0502020204030204" pitchFamily="34" charset="0"/>
              <a:buChar char="̶"/>
              <a:defRPr/>
            </a:lvl3pPr>
            <a:lvl4pPr marL="1595720" indent="-338776">
              <a:buFont typeface="Arial" panose="020B0604020202020204" pitchFamily="34" charset="0"/>
              <a:buChar char="•"/>
              <a:defRPr/>
            </a:lvl4pPr>
            <a:lvl5pPr marL="1934504" indent="-330862">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082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4B7D-4FDB-4E29-A48E-EA4B62560A1C}"/>
              </a:ext>
            </a:extLst>
          </p:cNvPr>
          <p:cNvSpPr>
            <a:spLocks noGrp="1"/>
          </p:cNvSpPr>
          <p:nvPr>
            <p:ph type="dt" sz="half" idx="10"/>
          </p:nvPr>
        </p:nvSpPr>
        <p:spPr/>
        <p:txBody>
          <a:bodyPr/>
          <a:lstStyle/>
          <a:p>
            <a:fld id="{9A759474-D753-41E1-83B2-6D79DA9594DD}" type="datetimeFigureOut">
              <a:rPr lang="en-US" smtClean="0"/>
              <a:t>5/17/2022</a:t>
            </a:fld>
            <a:endParaRPr lang="en-US"/>
          </a:p>
        </p:txBody>
      </p:sp>
      <p:sp>
        <p:nvSpPr>
          <p:cNvPr id="3" name="Footer Placeholder 2">
            <a:extLst>
              <a:ext uri="{FF2B5EF4-FFF2-40B4-BE49-F238E27FC236}">
                <a16:creationId xmlns:a16="http://schemas.microsoft.com/office/drawing/2014/main" id="{05B4D1D5-F21B-481F-A437-62E08F494A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203640-6E7E-44D5-BD40-EF6164E332BD}"/>
              </a:ext>
            </a:extLst>
          </p:cNvPr>
          <p:cNvSpPr>
            <a:spLocks noGrp="1"/>
          </p:cNvSpPr>
          <p:nvPr>
            <p:ph type="sldNum" sz="quarter" idx="12"/>
          </p:nvPr>
        </p:nvSpPr>
        <p:spPr/>
        <p:txBody>
          <a:bodyPr/>
          <a:lstStyle/>
          <a:p>
            <a:fld id="{168660A4-9ED7-45DF-9F55-1A700B7D6B47}" type="slidenum">
              <a:rPr lang="en-US" smtClean="0"/>
              <a:t>‹#›</a:t>
            </a:fld>
            <a:endParaRPr lang="en-US"/>
          </a:p>
        </p:txBody>
      </p:sp>
    </p:spTree>
    <p:extLst>
      <p:ext uri="{BB962C8B-B14F-4D97-AF65-F5344CB8AC3E}">
        <p14:creationId xmlns:p14="http://schemas.microsoft.com/office/powerpoint/2010/main" val="2356865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022954-6760-48BF-B497-6FEDA0F19FBD}" type="datetimeFigureOut">
              <a:rPr lang="en-US" smtClean="0">
                <a:solidFill>
                  <a:prstClr val="black">
                    <a:tint val="75000"/>
                  </a:prstClr>
                </a:solidFill>
              </a:rPr>
              <a:pPr/>
              <a:t>5/17/2022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E983B6-5A8F-4FDE-8EA9-482563A77E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886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6214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5700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3"/>
            <a:ext cx="2844800" cy="365125"/>
          </a:xfrm>
          <a:prstGeom prst="rect">
            <a:avLst/>
          </a:prstGeom>
        </p:spPr>
        <p:txBody>
          <a:bodyPr/>
          <a:lstStyle/>
          <a:p>
            <a:fld id="{1A9D6950-02FD-48A7-9F3F-6681D156FF5D}" type="datetimeFigureOut">
              <a:rPr lang="en-US" smtClean="0">
                <a:solidFill>
                  <a:prstClr val="black">
                    <a:tint val="75000"/>
                  </a:prstClr>
                </a:solidFill>
              </a:rPr>
              <a:pPr/>
              <a:t>5/17/2022</a:t>
            </a:fld>
            <a:endParaRPr lang="en-US">
              <a:solidFill>
                <a:prstClr val="black">
                  <a:tint val="75000"/>
                </a:prstClr>
              </a:solidFill>
            </a:endParaRPr>
          </a:p>
        </p:txBody>
      </p:sp>
      <p:sp>
        <p:nvSpPr>
          <p:cNvPr id="3" name="Footer Placeholder 2"/>
          <p:cNvSpPr>
            <a:spLocks noGrp="1"/>
          </p:cNvSpPr>
          <p:nvPr>
            <p:ph type="ftr" sz="quarter" idx="11"/>
          </p:nvPr>
        </p:nvSpPr>
        <p:spPr>
          <a:xfrm>
            <a:off x="4165600" y="6356353"/>
            <a:ext cx="3860800" cy="365125"/>
          </a:xfrm>
          <a:prstGeom prst="rect">
            <a:avLst/>
          </a:prstGeom>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8737600" y="6356353"/>
            <a:ext cx="2844800" cy="365125"/>
          </a:xfrm>
          <a:prstGeom prst="rect">
            <a:avLst/>
          </a:prstGeom>
        </p:spPr>
        <p:txBody>
          <a:bodyPr/>
          <a:lstStyle/>
          <a:p>
            <a:fld id="{7F216FD3-2921-4EC5-B61E-8B3A483BE4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81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9A3E2EC-9C06-4E24-874B-E5FABAEC8A5A}" type="slidenum">
              <a:rPr lang="en-US" altLang="en-US"/>
              <a:pPr>
                <a:defRPr/>
              </a:pPr>
              <a:t>‹#›</a:t>
            </a:fld>
            <a:endParaRPr lang="en-US" altLang="en-US"/>
          </a:p>
        </p:txBody>
      </p:sp>
    </p:spTree>
    <p:extLst>
      <p:ext uri="{BB962C8B-B14F-4D97-AF65-F5344CB8AC3E}">
        <p14:creationId xmlns:p14="http://schemas.microsoft.com/office/powerpoint/2010/main" val="423418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21E75D-D97D-4994-8EBB-C5D1A534757E}" type="datetimeFigureOut">
              <a:rPr lang="en-US" smtClean="0">
                <a:solidFill>
                  <a:prstClr val="black">
                    <a:tint val="75000"/>
                  </a:prstClr>
                </a:solidFill>
              </a:rPr>
              <a:pPr/>
              <a:t>5/17/2022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41524B3-22CC-4566-8017-BDD055C63A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45423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7882-BC26-44FD-A561-2F1DFEFF0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A5EA3C-9063-464C-8256-555E2B825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6E661-8E42-44E3-9134-FDC65FDF0A23}"/>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5/17/2022</a:t>
            </a:fld>
            <a:endParaRPr lang="en-US"/>
          </a:p>
        </p:txBody>
      </p:sp>
      <p:sp>
        <p:nvSpPr>
          <p:cNvPr id="5" name="Footer Placeholder 4">
            <a:extLst>
              <a:ext uri="{FF2B5EF4-FFF2-40B4-BE49-F238E27FC236}">
                <a16:creationId xmlns:a16="http://schemas.microsoft.com/office/drawing/2014/main" id="{F2F0598F-B1AE-4A12-9647-5E2AEDC30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F25CB3-DC05-41FE-8608-F32ECDEACB6A}"/>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3687560119"/>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8E0F-4D79-49B6-9E1C-342AA6A91094}"/>
              </a:ext>
            </a:extLst>
          </p:cNvPr>
          <p:cNvSpPr>
            <a:spLocks noGrp="1"/>
          </p:cNvSpPr>
          <p:nvPr>
            <p:ph idx="1"/>
          </p:nvPr>
        </p:nvSpPr>
        <p:spPr>
          <a:xfrm>
            <a:off x="838200" y="1283771"/>
            <a:ext cx="10515600" cy="48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505857-183C-4D7C-BF42-4ABA2FA0585A}"/>
              </a:ext>
            </a:extLst>
          </p:cNvPr>
          <p:cNvSpPr>
            <a:spLocks noGrp="1"/>
          </p:cNvSpPr>
          <p:nvPr>
            <p:ph type="title"/>
          </p:nvPr>
        </p:nvSpPr>
        <p:spPr>
          <a:xfrm>
            <a:off x="1930400" y="159646"/>
            <a:ext cx="9423400" cy="804829"/>
          </a:xfrm>
        </p:spPr>
        <p:txBody>
          <a:bodyPr/>
          <a:lstStyle/>
          <a:p>
            <a:r>
              <a:rPr lang="en-US"/>
              <a:t>Click to edit Master title style</a:t>
            </a:r>
          </a:p>
        </p:txBody>
      </p:sp>
    </p:spTree>
    <p:extLst>
      <p:ext uri="{BB962C8B-B14F-4D97-AF65-F5344CB8AC3E}">
        <p14:creationId xmlns:p14="http://schemas.microsoft.com/office/powerpoint/2010/main" val="2260433536"/>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3CBA-9664-4302-A725-3135C2523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6BA3A-6247-4FDE-BEF1-58A2B619F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506305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73-8B74-4FF1-AEF8-F4E3BF4B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F532-6E0F-4519-A964-44D1018B9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4A22B-9DC6-4187-A88A-3914A3597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EE4B6-2FDE-4BB0-B41E-6CCD7A1A6F0E}"/>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5/17/2022</a:t>
            </a:fld>
            <a:endParaRPr lang="en-US"/>
          </a:p>
        </p:txBody>
      </p:sp>
      <p:sp>
        <p:nvSpPr>
          <p:cNvPr id="6" name="Footer Placeholder 5">
            <a:extLst>
              <a:ext uri="{FF2B5EF4-FFF2-40B4-BE49-F238E27FC236}">
                <a16:creationId xmlns:a16="http://schemas.microsoft.com/office/drawing/2014/main" id="{E9B2BDA1-4BF2-4F1B-A1C7-4D2A2CEAD0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EC23BB-3B39-49A5-A4A0-0C6E55779A90}"/>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1442010321"/>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931A-8ACF-4FD2-8823-4328D0D99747}"/>
              </a:ext>
            </a:extLst>
          </p:cNvPr>
          <p:cNvSpPr>
            <a:spLocks noGrp="1"/>
          </p:cNvSpPr>
          <p:nvPr>
            <p:ph type="title"/>
          </p:nvPr>
        </p:nvSpPr>
        <p:spPr>
          <a:xfrm>
            <a:off x="1965203" y="54463"/>
            <a:ext cx="9390185" cy="10123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D6651-4B76-4A7F-98A2-FDF5EBA18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CB448-FE18-45D0-B2EE-68CED8C29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BA641-BC1D-4B51-B9C3-459A62AEE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FDB27-E941-4CD5-B7CF-11C397BE7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644724"/>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6071-1E95-4473-AF7D-D9BA02C8563B}"/>
              </a:ext>
            </a:extLst>
          </p:cNvPr>
          <p:cNvSpPr>
            <a:spLocks noGrp="1"/>
          </p:cNvSpPr>
          <p:nvPr>
            <p:ph type="title"/>
          </p:nvPr>
        </p:nvSpPr>
        <p:spPr>
          <a:xfrm>
            <a:off x="2016368" y="0"/>
            <a:ext cx="9337431" cy="1065467"/>
          </a:xfrm>
        </p:spPr>
        <p:txBody>
          <a:bodyPr/>
          <a:lstStyle/>
          <a:p>
            <a:r>
              <a:rPr lang="en-US"/>
              <a:t>Click to edit Master title style</a:t>
            </a:r>
          </a:p>
        </p:txBody>
      </p:sp>
    </p:spTree>
    <p:extLst>
      <p:ext uri="{BB962C8B-B14F-4D97-AF65-F5344CB8AC3E}">
        <p14:creationId xmlns:p14="http://schemas.microsoft.com/office/powerpoint/2010/main" val="4233275545"/>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1653272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399686"/>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5E-C892-420D-B2BB-D2035D0F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9BBE-445A-45A0-B4BB-E5BB8C267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89375-CFE0-470E-8AAA-55DF2C64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45675-DC08-4C0B-8275-9C100A76FAD4}"/>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5/17/2022</a:t>
            </a:fld>
            <a:endParaRPr lang="en-US"/>
          </a:p>
        </p:txBody>
      </p:sp>
      <p:sp>
        <p:nvSpPr>
          <p:cNvPr id="6" name="Footer Placeholder 5">
            <a:extLst>
              <a:ext uri="{FF2B5EF4-FFF2-40B4-BE49-F238E27FC236}">
                <a16:creationId xmlns:a16="http://schemas.microsoft.com/office/drawing/2014/main" id="{63528546-7FBC-454C-8B0E-1B374BABC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B8E6FE-78B4-4153-9619-2B6C3C277001}"/>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86841747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DE2-A75B-4CCB-B5D9-181CC74C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5ABEF-9190-4CA2-8D91-81459C59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CB0DC-89CF-4CE2-BEA7-B260738A8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24420871"/>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C805-E4C4-4D94-9314-3237B1BD9B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22F13-50FE-4213-9716-B401665FB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91227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98AC0-0E42-4C5F-A091-8D19A40E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C8621-31B3-4DC6-9B9A-15253FE01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C3B5A-B6FB-44BC-923A-EBECDB615F31}"/>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5/17/2022</a:t>
            </a:fld>
            <a:endParaRPr lang="en-US"/>
          </a:p>
        </p:txBody>
      </p:sp>
      <p:sp>
        <p:nvSpPr>
          <p:cNvPr id="5" name="Footer Placeholder 4">
            <a:extLst>
              <a:ext uri="{FF2B5EF4-FFF2-40B4-BE49-F238E27FC236}">
                <a16:creationId xmlns:a16="http://schemas.microsoft.com/office/drawing/2014/main" id="{A29775D4-CF08-46B9-8002-B9243C67C2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C39EF4B-96CE-417A-A9CA-EC8BDD56F1CD}"/>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048412362"/>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192691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9059915" y="6437060"/>
            <a:ext cx="2844800" cy="365125"/>
          </a:xfrm>
          <a:prstGeom prst="rect">
            <a:avLst/>
          </a:prstGeom>
        </p:spPr>
        <p:txBody>
          <a:bodyPr lIns="91174" tIns="45589" rIns="91174" bIns="45589"/>
          <a:lstStyle/>
          <a:p>
            <a:pPr defTabSz="911843" fontAlgn="auto">
              <a:spcBef>
                <a:spcPts val="0"/>
              </a:spcBef>
              <a:spcAft>
                <a:spcPts val="0"/>
              </a:spcAft>
              <a:defRPr/>
            </a:pPr>
            <a:fld id="{98863BFA-957E-6C4F-908B-4DD39A3879F8}" type="datetime1">
              <a:rPr lang="en-US" smtClean="0">
                <a:solidFill>
                  <a:srgbClr val="292934"/>
                </a:solidFill>
                <a:latin typeface="Calibri"/>
              </a:rPr>
              <a:pPr defTabSz="911843" fontAlgn="auto">
                <a:spcBef>
                  <a:spcPts val="0"/>
                </a:spcBef>
                <a:spcAft>
                  <a:spcPts val="0"/>
                </a:spcAft>
                <a:defRPr/>
              </a:pPr>
              <a:t>5/17/2022</a:t>
            </a:fld>
            <a:endParaRPr lang="en-US">
              <a:solidFill>
                <a:srgbClr val="292934"/>
              </a:solidFill>
              <a:latin typeface="Calibri"/>
            </a:endParaRPr>
          </a:p>
        </p:txBody>
      </p:sp>
      <p:sp>
        <p:nvSpPr>
          <p:cNvPr id="4" name="Footer Placeholder 3"/>
          <p:cNvSpPr>
            <a:spLocks noGrp="1"/>
          </p:cNvSpPr>
          <p:nvPr>
            <p:ph type="ftr" sz="quarter" idx="11"/>
          </p:nvPr>
        </p:nvSpPr>
        <p:spPr>
          <a:xfrm>
            <a:off x="266264" y="6437060"/>
            <a:ext cx="8166536" cy="365125"/>
          </a:xfrm>
          <a:prstGeom prst="rect">
            <a:avLst/>
          </a:prstGeom>
        </p:spPr>
        <p:txBody>
          <a:bodyPr lIns="91174" tIns="45589" rIns="91174" bIns="45589"/>
          <a:lstStyle/>
          <a:p>
            <a:pPr defTabSz="911843" fontAlgn="auto">
              <a:spcBef>
                <a:spcPts val="0"/>
              </a:spcBef>
              <a:spcAft>
                <a:spcPts val="0"/>
              </a:spcAft>
              <a:defRPr/>
            </a:pPr>
            <a:endParaRPr lang="en-US">
              <a:solidFill>
                <a:srgbClr val="292934"/>
              </a:solidFill>
              <a:latin typeface="Calibri"/>
            </a:endParaRPr>
          </a:p>
        </p:txBody>
      </p:sp>
      <p:sp>
        <p:nvSpPr>
          <p:cNvPr id="5" name="Slide Number Placeholder 4"/>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a:t>
            </a:fld>
            <a:endParaRPr lang="en-US">
              <a:solidFill>
                <a:srgbClr val="FFFFFF">
                  <a:lumMod val="95000"/>
                </a:srgbClr>
              </a:solidFill>
            </a:endParaRPr>
          </a:p>
        </p:txBody>
      </p:sp>
    </p:spTree>
    <p:extLst>
      <p:ext uri="{BB962C8B-B14F-4D97-AF65-F5344CB8AC3E}">
        <p14:creationId xmlns:p14="http://schemas.microsoft.com/office/powerpoint/2010/main" val="226338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0EFF481C-D49D-4E85-B9A7-B93211B3F599}" type="slidenum">
              <a:rPr lang="en-US" smtClean="0"/>
              <a:pPr>
                <a:defRPr/>
              </a:pPr>
              <a:t>‹#›</a:t>
            </a:fld>
            <a:endParaRPr lang="en-US"/>
          </a:p>
        </p:txBody>
      </p:sp>
    </p:spTree>
    <p:extLst>
      <p:ext uri="{BB962C8B-B14F-4D97-AF65-F5344CB8AC3E}">
        <p14:creationId xmlns:p14="http://schemas.microsoft.com/office/powerpoint/2010/main" val="140356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4A7C58F-B495-41FA-88DD-FA7A1A47D764}" type="slidenum">
              <a:rPr lang="en-US" smtClean="0"/>
              <a:pPr>
                <a:defRPr/>
              </a:pPr>
              <a:t>‹#›</a:t>
            </a:fld>
            <a:endParaRPr lang="en-US"/>
          </a:p>
        </p:txBody>
      </p:sp>
    </p:spTree>
    <p:extLst>
      <p:ext uri="{BB962C8B-B14F-4D97-AF65-F5344CB8AC3E}">
        <p14:creationId xmlns:p14="http://schemas.microsoft.com/office/powerpoint/2010/main" val="213390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smtClean="0">
                <a:solidFill>
                  <a:prstClr val="black">
                    <a:tint val="75000"/>
                  </a:prstClr>
                </a:solidFill>
                <a:latin typeface="Book Antiqua"/>
              </a:rPr>
              <a:pPr algn="r" defTabSz="685800" fontAlgn="auto">
                <a:spcBef>
                  <a:spcPts val="0"/>
                </a:spcBef>
                <a:spcAft>
                  <a:spcPts val="0"/>
                </a:spcAft>
                <a:defRPr/>
              </a:pPr>
              <a:t>‹#›</a:t>
            </a:fld>
            <a:endParaRPr lang="en-US" sz="900" dirty="0">
              <a:solidFill>
                <a:prstClr val="black">
                  <a:tint val="75000"/>
                </a:prstClr>
              </a:solidFill>
              <a:latin typeface="Book Antiqua"/>
            </a:endParaRPr>
          </a:p>
        </p:txBody>
      </p:sp>
    </p:spTree>
    <p:extLst>
      <p:ext uri="{BB962C8B-B14F-4D97-AF65-F5344CB8AC3E}">
        <p14:creationId xmlns:p14="http://schemas.microsoft.com/office/powerpoint/2010/main" val="32789630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10.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7.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17.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cs typeface="+mn-cs"/>
              </a:rPr>
              <a:pPr defTabSz="911843" fontAlgn="auto">
                <a:spcBef>
                  <a:spcPts val="0"/>
                </a:spcBef>
                <a:spcAft>
                  <a:spcPts val="0"/>
                </a:spcAft>
              </a:pPr>
              <a:t>‹#›</a:t>
            </a:fld>
            <a:endParaRPr lang="en-US" dirty="0">
              <a:solidFill>
                <a:srgbClr val="FFFFFF">
                  <a:lumMod val="95000"/>
                </a:srgbClr>
              </a:solidFill>
              <a:latin typeface="Calibri"/>
              <a:cs typeface="+mn-cs"/>
            </a:endParaRPr>
          </a:p>
        </p:txBody>
      </p:sp>
    </p:spTree>
    <p:extLst>
      <p:ext uri="{BB962C8B-B14F-4D97-AF65-F5344CB8AC3E}">
        <p14:creationId xmlns:p14="http://schemas.microsoft.com/office/powerpoint/2010/main" val="3570660009"/>
      </p:ext>
    </p:extLst>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5/17/2022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A4123A8-5D63-47E8-9CB7-51AAE0195B91}" type="slidenum">
              <a:rPr lang="en-US" smtClean="0"/>
              <a:pPr>
                <a:defRPr/>
              </a:pPr>
              <a:t>‹#›</a:t>
            </a:fld>
            <a:endParaRPr lang="en-US"/>
          </a:p>
        </p:txBody>
      </p:sp>
    </p:spTree>
    <p:extLst>
      <p:ext uri="{BB962C8B-B14F-4D97-AF65-F5344CB8AC3E}">
        <p14:creationId xmlns:p14="http://schemas.microsoft.com/office/powerpoint/2010/main" val="89541502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74163314"/>
      </p:ext>
    </p:extLst>
  </p:cSld>
  <p:clrMap bg1="lt1" tx1="dk1" bg2="lt2" tx2="dk2" accent1="accent1" accent2="accent2" accent3="accent3" accent4="accent4" accent5="accent5" accent6="accent6" hlink="hlink" folHlink="folHlink"/>
  <p:sldLayoutIdLst>
    <p:sldLayoutId id="2147483840" r:id="rId1"/>
    <p:sldLayoutId id="2147483841"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785436190"/>
      </p:ext>
    </p:extLst>
  </p:cSld>
  <p:clrMap bg1="lt1" tx1="dk1" bg2="lt2" tx2="dk2" accent1="accent1" accent2="accent2" accent3="accent3" accent4="accent4" accent5="accent5" accent6="accent6" hlink="hlink" folHlink="folHlink"/>
  <p:sldLayoutIdLst>
    <p:sldLayoutId id="2147483859" r:id="rId1"/>
    <p:sldLayoutId id="2147483860"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62774-8C2F-42D7-859C-368A7BE81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87CC90-08FF-4181-9266-13639FBCD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8AAB2-D016-4F66-B55F-0C255C991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59474-D753-41E1-83B2-6D79DA9594DD}" type="datetimeFigureOut">
              <a:rPr lang="en-US" smtClean="0"/>
              <a:t>5/17/2022</a:t>
            </a:fld>
            <a:endParaRPr lang="en-US"/>
          </a:p>
        </p:txBody>
      </p:sp>
      <p:sp>
        <p:nvSpPr>
          <p:cNvPr id="5" name="Footer Placeholder 4">
            <a:extLst>
              <a:ext uri="{FF2B5EF4-FFF2-40B4-BE49-F238E27FC236}">
                <a16:creationId xmlns:a16="http://schemas.microsoft.com/office/drawing/2014/main" id="{CDAE9488-C882-4316-B2F6-A6D4F879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9F2FA4-C3CA-42F4-817E-9A3DC9E60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660A4-9ED7-45DF-9F55-1A700B7D6B47}" type="slidenum">
              <a:rPr lang="en-US" smtClean="0"/>
              <a:t>‹#›</a:t>
            </a:fld>
            <a:endParaRPr lang="en-US"/>
          </a:p>
        </p:txBody>
      </p:sp>
    </p:spTree>
    <p:extLst>
      <p:ext uri="{BB962C8B-B14F-4D97-AF65-F5344CB8AC3E}">
        <p14:creationId xmlns:p14="http://schemas.microsoft.com/office/powerpoint/2010/main" val="1761677635"/>
      </p:ext>
    </p:extLst>
  </p:cSld>
  <p:clrMap bg1="lt1" tx1="dk1" bg2="lt2" tx2="dk2" accent1="accent1" accent2="accent2" accent3="accent3" accent4="accent4" accent5="accent5" accent6="accent6" hlink="hlink" folHlink="folHlink"/>
  <p:sldLayoutIdLst>
    <p:sldLayoutId id="21474838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E022954-6760-48BF-B497-6FEDA0F19FBD}" type="datetimeFigureOut">
              <a:rPr lang="en-US" smtClean="0">
                <a:solidFill>
                  <a:prstClr val="black">
                    <a:tint val="75000"/>
                  </a:prstClr>
                </a:solidFill>
                <a:latin typeface="Book Antiqua"/>
                <a:cs typeface="+mn-cs"/>
              </a:rPr>
              <a:pPr fontAlgn="auto">
                <a:spcBef>
                  <a:spcPts val="0"/>
                </a:spcBef>
                <a:spcAft>
                  <a:spcPts val="0"/>
                </a:spcAft>
              </a:pPr>
              <a:t>5/17/2022</a:t>
            </a:fld>
            <a:endParaRPr lang="en-US">
              <a:solidFill>
                <a:prstClr val="black">
                  <a:tint val="75000"/>
                </a:prstClr>
              </a:solidFill>
              <a:latin typeface="Book Antiqu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Book Antiqu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C1E983B6-5A8F-4FDE-8EA9-482563A77EA7}" type="slidenum">
              <a:rPr lang="en-US" smtClean="0">
                <a:solidFill>
                  <a:prstClr val="black">
                    <a:tint val="75000"/>
                  </a:prstClr>
                </a:solidFill>
                <a:latin typeface="Book Antiqua"/>
                <a:cs typeface="+mn-cs"/>
              </a:rPr>
              <a:pPr fontAlgn="auto">
                <a:spcBef>
                  <a:spcPts val="0"/>
                </a:spcBef>
                <a:spcAft>
                  <a:spcPts val="0"/>
                </a:spcAft>
              </a:pPr>
              <a:t>‹#›</a:t>
            </a:fld>
            <a:endParaRPr lang="en-US">
              <a:solidFill>
                <a:prstClr val="black">
                  <a:tint val="75000"/>
                </a:prstClr>
              </a:solidFill>
              <a:latin typeface="Book Antiqua"/>
              <a:cs typeface="+mn-cs"/>
            </a:endParaRPr>
          </a:p>
        </p:txBody>
      </p:sp>
    </p:spTree>
    <p:extLst>
      <p:ext uri="{BB962C8B-B14F-4D97-AF65-F5344CB8AC3E}">
        <p14:creationId xmlns:p14="http://schemas.microsoft.com/office/powerpoint/2010/main" val="115390927"/>
      </p:ext>
    </p:extLst>
  </p:cSld>
  <p:clrMap bg1="lt1" tx1="dk1" bg2="lt2" tx2="dk2" accent1="accent1" accent2="accent2" accent3="accent3" accent4="accent4" accent5="accent5" accent6="accent6" hlink="hlink" folHlink="folHlink"/>
  <p:sldLayoutIdLst>
    <p:sldLayoutId id="2147483866" r:id="rId1"/>
    <p:sldLayoutId id="214748390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857837887"/>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221E75D-D97D-4994-8EBB-C5D1A534757E}" type="datetimeFigureOut">
              <a:rPr lang="en-US" smtClean="0">
                <a:solidFill>
                  <a:prstClr val="black">
                    <a:tint val="75000"/>
                  </a:prstClr>
                </a:solidFill>
                <a:latin typeface="Calibri" panose="020F0502020204030204"/>
                <a:cs typeface="+mn-cs"/>
              </a:rPr>
              <a:pPr fontAlgn="auto">
                <a:spcBef>
                  <a:spcPts val="0"/>
                </a:spcBef>
                <a:spcAft>
                  <a:spcPts val="0"/>
                </a:spcAft>
              </a:pPr>
              <a:t>5/17/2022</a:t>
            </a:fld>
            <a:endParaRPr lang="en-US">
              <a:solidFill>
                <a:prstClr val="black">
                  <a:tint val="75000"/>
                </a:prstClr>
              </a:solidFill>
              <a:latin typeface="Calibri" panose="020F0502020204030204"/>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panose="020F0502020204030204"/>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E41524B3-22CC-4566-8017-BDD055C63AB5}" type="slidenum">
              <a:rPr lang="en-US" smtClean="0">
                <a:solidFill>
                  <a:prstClr val="black">
                    <a:tint val="75000"/>
                  </a:prstClr>
                </a:solidFill>
                <a:latin typeface="Calibri" panose="020F0502020204030204"/>
                <a:cs typeface="+mn-cs"/>
              </a:rPr>
              <a:pPr fontAlgn="auto">
                <a:spcBef>
                  <a:spcPts val="0"/>
                </a:spcBef>
                <a:spcAft>
                  <a:spcPts val="0"/>
                </a:spcAft>
              </a:pPr>
              <a:t>‹#›</a:t>
            </a:fld>
            <a:endParaRPr lang="en-US">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1982611814"/>
      </p:ext>
    </p:extLst>
  </p:cSld>
  <p:clrMap bg1="lt1" tx1="dk1" bg2="lt2" tx2="dk2" accent1="accent1" accent2="accent2" accent3="accent3" accent4="accent4" accent5="accent5" accent6="accent6" hlink="hlink" folHlink="folHlink"/>
  <p:sldLayoutIdLst>
    <p:sldLayoutId id="21474838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6772E-6F30-4B79-BA5D-47485A0DDBAA}"/>
              </a:ext>
            </a:extLst>
          </p:cNvPr>
          <p:cNvSpPr>
            <a:spLocks noGrp="1"/>
          </p:cNvSpPr>
          <p:nvPr>
            <p:ph type="body" idx="1"/>
          </p:nvPr>
        </p:nvSpPr>
        <p:spPr>
          <a:xfrm>
            <a:off x="838200" y="1253330"/>
            <a:ext cx="10515600" cy="47899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FA7FB2D-20CA-49C2-B502-36B1EB87EAF0}"/>
              </a:ext>
            </a:extLst>
          </p:cNvPr>
          <p:cNvSpPr>
            <a:spLocks noGrp="1"/>
          </p:cNvSpPr>
          <p:nvPr>
            <p:ph type="title"/>
          </p:nvPr>
        </p:nvSpPr>
        <p:spPr>
          <a:xfrm>
            <a:off x="1930400" y="18256"/>
            <a:ext cx="9423400" cy="10472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19383330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26D14F6D-D3BF-4892-8719-AB24669575FE}" type="slidenum">
              <a:rPr lang="en-US"/>
              <a:pPr>
                <a:defRPr/>
              </a:pPr>
              <a:t>‹#›</a:t>
            </a:fld>
            <a:endParaRPr lang="en-US"/>
          </a:p>
        </p:txBody>
      </p:sp>
    </p:spTree>
    <p:extLst>
      <p:ext uri="{BB962C8B-B14F-4D97-AF65-F5344CB8AC3E}">
        <p14:creationId xmlns:p14="http://schemas.microsoft.com/office/powerpoint/2010/main" val="963492694"/>
      </p:ext>
    </p:extLst>
  </p:cSld>
  <p:clrMap bg1="lt1" tx1="dk1" bg2="lt2" tx2="dk2" accent1="accent1" accent2="accent2" accent3="accent3" accent4="accent4" accent5="accent5" accent6="accent6" hlink="hlink" folHlink="folHlink"/>
  <p:sldLayoutIdLst>
    <p:sldLayoutId id="2147483796"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eaLnBrk="1" fontAlgn="base" hangingPunct="1">
        <a:spcBef>
          <a:spcPct val="0"/>
        </a:spcBef>
        <a:spcAft>
          <a:spcPct val="0"/>
        </a:spcAft>
        <a:defRPr sz="2800">
          <a:solidFill>
            <a:srgbClr val="000099"/>
          </a:solidFill>
          <a:latin typeface="Comic Sans MS" pitchFamily="66" charset="0"/>
        </a:defRPr>
      </a:lvl6pPr>
      <a:lvl7pPr marL="914400" algn="ctr" rtl="0" eaLnBrk="1" fontAlgn="base" hangingPunct="1">
        <a:spcBef>
          <a:spcPct val="0"/>
        </a:spcBef>
        <a:spcAft>
          <a:spcPct val="0"/>
        </a:spcAft>
        <a:defRPr sz="2800">
          <a:solidFill>
            <a:srgbClr val="000099"/>
          </a:solidFill>
          <a:latin typeface="Comic Sans MS" pitchFamily="66" charset="0"/>
        </a:defRPr>
      </a:lvl7pPr>
      <a:lvl8pPr marL="1371600" algn="ctr" rtl="0" eaLnBrk="1" fontAlgn="base" hangingPunct="1">
        <a:spcBef>
          <a:spcPct val="0"/>
        </a:spcBef>
        <a:spcAft>
          <a:spcPct val="0"/>
        </a:spcAft>
        <a:defRPr sz="2800">
          <a:solidFill>
            <a:srgbClr val="000099"/>
          </a:solidFill>
          <a:latin typeface="Comic Sans MS" pitchFamily="66" charset="0"/>
        </a:defRPr>
      </a:lvl8pPr>
      <a:lvl9pPr marL="1828800" algn="ctr" rtl="0" eaLnBrk="1" fontAlgn="base" hangingPunct="1">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328237399"/>
      </p:ext>
    </p:extLst>
  </p:cSld>
  <p:clrMap bg1="lt1" tx1="dk1" bg2="lt2" tx2="dk2" accent1="accent1" accent2="accent2" accent3="accent3" accent4="accent4" accent5="accent5" accent6="accent6" hlink="hlink" folHlink="folHlink"/>
  <p:sldLayoutIdLst>
    <p:sldLayoutId id="2147483800" r:id="rId1"/>
    <p:sldLayoutId id="2147483837"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rPr>
              <a:pPr defTabSz="911843" fontAlgn="auto">
                <a:spcBef>
                  <a:spcPts val="0"/>
                </a:spcBef>
                <a:spcAft>
                  <a:spcPts val="0"/>
                </a:spcAft>
              </a:pPr>
              <a:t>‹#›</a:t>
            </a:fld>
            <a:endParaRPr lang="en-US" dirty="0">
              <a:solidFill>
                <a:srgbClr val="FFFFFF">
                  <a:lumMod val="95000"/>
                </a:srgbClr>
              </a:solidFill>
              <a:latin typeface="Calibri"/>
            </a:endParaRPr>
          </a:p>
        </p:txBody>
      </p:sp>
    </p:spTree>
    <p:extLst>
      <p:ext uri="{BB962C8B-B14F-4D97-AF65-F5344CB8AC3E}">
        <p14:creationId xmlns:p14="http://schemas.microsoft.com/office/powerpoint/2010/main" val="1719366972"/>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57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3757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3757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A8976DAE-93D5-4B6D-89B7-75522ADFDCAD}" type="slidenum">
              <a:rPr lang="en-US"/>
              <a:pPr>
                <a:defRPr/>
              </a:pPr>
              <a:t>‹#›</a:t>
            </a:fld>
            <a:endParaRPr lang="en-US"/>
          </a:p>
        </p:txBody>
      </p:sp>
    </p:spTree>
    <p:extLst>
      <p:ext uri="{BB962C8B-B14F-4D97-AF65-F5344CB8AC3E}">
        <p14:creationId xmlns:p14="http://schemas.microsoft.com/office/powerpoint/2010/main" val="4121807836"/>
      </p:ext>
    </p:extLst>
  </p:cSld>
  <p:clrMap bg1="dk2" tx1="lt1" bg2="dk1" tx2="lt2" accent1="accent1" accent2="accent2" accent3="accent3" accent4="accent4" accent5="accent5" accent6="accent6" hlink="hlink" folHlink="folHlink"/>
  <p:sldLayoutIdLst>
    <p:sldLayoutId id="2147483806"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762000" y="238125"/>
            <a:ext cx="106680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914400" y="1447800"/>
            <a:ext cx="10668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547345"/>
      </p:ext>
    </p:extLst>
  </p:cSld>
  <p:clrMap bg1="lt1" tx1="dk1" bg2="lt2" tx2="dk2" accent1="accent1" accent2="accent2" accent3="accent3" accent4="accent4" accent5="accent5" accent6="accent6" hlink="hlink" folHlink="folHlink"/>
  <p:sldLayoutIdLst>
    <p:sldLayoutId id="2147483808" r:id="rId1"/>
  </p:sldLayoutIdLst>
  <p:txStyles>
    <p:titleStyle>
      <a:lvl1pPr algn="ctr" rtl="0" eaLnBrk="0" fontAlgn="base" hangingPunct="0">
        <a:lnSpc>
          <a:spcPct val="90000"/>
        </a:lnSpc>
        <a:spcBef>
          <a:spcPct val="0"/>
        </a:spcBef>
        <a:spcAft>
          <a:spcPct val="0"/>
        </a:spcAft>
        <a:defRPr sz="3600">
          <a:solidFill>
            <a:srgbClr val="000099"/>
          </a:solidFill>
          <a:latin typeface="+mj-lt"/>
          <a:ea typeface="+mj-ea"/>
          <a:cs typeface="+mj-cs"/>
        </a:defRPr>
      </a:lvl1pPr>
      <a:lvl2pPr algn="ctr" rtl="0" eaLnBrk="0" fontAlgn="base" hangingPunct="0">
        <a:lnSpc>
          <a:spcPct val="90000"/>
        </a:lnSpc>
        <a:spcBef>
          <a:spcPct val="0"/>
        </a:spcBef>
        <a:spcAft>
          <a:spcPct val="0"/>
        </a:spcAft>
        <a:defRPr sz="3600">
          <a:solidFill>
            <a:srgbClr val="000099"/>
          </a:solidFill>
          <a:latin typeface="Comic Sans MS" pitchFamily="66" charset="0"/>
        </a:defRPr>
      </a:lvl2pPr>
      <a:lvl3pPr algn="ctr" rtl="0" eaLnBrk="0" fontAlgn="base" hangingPunct="0">
        <a:lnSpc>
          <a:spcPct val="90000"/>
        </a:lnSpc>
        <a:spcBef>
          <a:spcPct val="0"/>
        </a:spcBef>
        <a:spcAft>
          <a:spcPct val="0"/>
        </a:spcAft>
        <a:defRPr sz="3600">
          <a:solidFill>
            <a:srgbClr val="000099"/>
          </a:solidFill>
          <a:latin typeface="Comic Sans MS" pitchFamily="66" charset="0"/>
        </a:defRPr>
      </a:lvl3pPr>
      <a:lvl4pPr algn="ctr" rtl="0" eaLnBrk="0" fontAlgn="base" hangingPunct="0">
        <a:lnSpc>
          <a:spcPct val="90000"/>
        </a:lnSpc>
        <a:spcBef>
          <a:spcPct val="0"/>
        </a:spcBef>
        <a:spcAft>
          <a:spcPct val="0"/>
        </a:spcAft>
        <a:defRPr sz="3600">
          <a:solidFill>
            <a:srgbClr val="000099"/>
          </a:solidFill>
          <a:latin typeface="Comic Sans MS" pitchFamily="66" charset="0"/>
        </a:defRPr>
      </a:lvl4pPr>
      <a:lvl5pPr algn="ctr" rtl="0" eaLnBrk="0" fontAlgn="base" hangingPunct="0">
        <a:lnSpc>
          <a:spcPct val="90000"/>
        </a:lnSpc>
        <a:spcBef>
          <a:spcPct val="0"/>
        </a:spcBef>
        <a:spcAft>
          <a:spcPct val="0"/>
        </a:spcAft>
        <a:defRPr sz="3600">
          <a:solidFill>
            <a:srgbClr val="000099"/>
          </a:solidFill>
          <a:latin typeface="Comic Sans MS" pitchFamily="66" charset="0"/>
        </a:defRPr>
      </a:lvl5pPr>
      <a:lvl6pPr marL="457200" algn="ctr" rtl="0" fontAlgn="base">
        <a:lnSpc>
          <a:spcPct val="90000"/>
        </a:lnSpc>
        <a:spcBef>
          <a:spcPct val="0"/>
        </a:spcBef>
        <a:spcAft>
          <a:spcPct val="0"/>
        </a:spcAft>
        <a:defRPr sz="3600">
          <a:solidFill>
            <a:srgbClr val="000099"/>
          </a:solidFill>
          <a:latin typeface="Comic Sans MS" pitchFamily="66" charset="0"/>
        </a:defRPr>
      </a:lvl6pPr>
      <a:lvl7pPr marL="914400" algn="ctr" rtl="0" fontAlgn="base">
        <a:lnSpc>
          <a:spcPct val="90000"/>
        </a:lnSpc>
        <a:spcBef>
          <a:spcPct val="0"/>
        </a:spcBef>
        <a:spcAft>
          <a:spcPct val="0"/>
        </a:spcAft>
        <a:defRPr sz="3600">
          <a:solidFill>
            <a:srgbClr val="000099"/>
          </a:solidFill>
          <a:latin typeface="Comic Sans MS" pitchFamily="66" charset="0"/>
        </a:defRPr>
      </a:lvl7pPr>
      <a:lvl8pPr marL="1371600" algn="ctr" rtl="0" fontAlgn="base">
        <a:lnSpc>
          <a:spcPct val="90000"/>
        </a:lnSpc>
        <a:spcBef>
          <a:spcPct val="0"/>
        </a:spcBef>
        <a:spcAft>
          <a:spcPct val="0"/>
        </a:spcAft>
        <a:defRPr sz="3600">
          <a:solidFill>
            <a:srgbClr val="000099"/>
          </a:solidFill>
          <a:latin typeface="Comic Sans MS" pitchFamily="66" charset="0"/>
        </a:defRPr>
      </a:lvl8pPr>
      <a:lvl9pPr marL="1828800" algn="ctr" rtl="0" fontAlgn="base">
        <a:lnSpc>
          <a:spcPct val="90000"/>
        </a:lnSpc>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2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2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4485B16B-605C-4C5F-910C-0FD9A9E26760}" type="slidenum">
              <a:rPr lang="en-US"/>
              <a:pPr>
                <a:defRPr/>
              </a:pPr>
              <a:t>‹#›</a:t>
            </a:fld>
            <a:endParaRPr lang="en-US"/>
          </a:p>
        </p:txBody>
      </p:sp>
    </p:spTree>
    <p:extLst>
      <p:ext uri="{BB962C8B-B14F-4D97-AF65-F5344CB8AC3E}">
        <p14:creationId xmlns:p14="http://schemas.microsoft.com/office/powerpoint/2010/main" val="2088298627"/>
      </p:ext>
    </p:extLst>
  </p:cSld>
  <p:clrMap bg1="dk2" tx1="lt1" bg2="dk1" tx2="lt2" accent1="accent1" accent2="accent2" accent3="accent3" accent4="accent4" accent5="accent5" accent6="accent6" hlink="hlink" folHlink="folHlink"/>
  <p:sldLayoutIdLst>
    <p:sldLayoutId id="2147483810"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28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400">
          <a:solidFill>
            <a:srgbClr val="000000"/>
          </a:solidFill>
          <a:latin typeface="+mn-lt"/>
        </a:defRPr>
      </a:lvl2pPr>
      <a:lvl3pPr marL="1143000"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2" y="1649720"/>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8" y="3"/>
            <a:ext cx="12191999" cy="953181"/>
          </a:xfrm>
          <a:prstGeom prst="rect">
            <a:avLst/>
          </a:prstGeom>
          <a:solidFill>
            <a:schemeClr val="tx1">
              <a:lumMod val="85000"/>
              <a:lumOff val="15000"/>
              <a:alpha val="85000"/>
            </a:schemeClr>
          </a:solidFill>
        </p:spPr>
        <p:txBody>
          <a:bodyPr vert="horz" lIns="68381" tIns="34192" rIns="136776" bIns="273551" rtlCol="0" anchor="b" anchorCtr="0">
            <a:normAutofit/>
          </a:bodyPr>
          <a:lstStyle/>
          <a:p>
            <a:pPr defTabSz="683882" fontAlgn="auto">
              <a:spcAft>
                <a:spcPts val="0"/>
              </a:spcAft>
            </a:pPr>
            <a:endParaRPr sz="315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68381" tIns="34192" rIns="68381" bIns="34192" rtlCol="0" anchor="ctr"/>
          <a:lstStyle/>
          <a:p>
            <a:pPr algn="ctr" defTabSz="683882" fontAlgn="auto">
              <a:spcBef>
                <a:spcPts val="0"/>
              </a:spcBef>
              <a:spcAft>
                <a:spcPts val="0"/>
              </a:spcAft>
            </a:pPr>
            <a:endParaRPr sz="1350">
              <a:solidFill>
                <a:srgbClr val="292934"/>
              </a:solidFill>
            </a:endParaRPr>
          </a:p>
        </p:txBody>
      </p:sp>
      <p:sp>
        <p:nvSpPr>
          <p:cNvPr id="7" name="Title Placeholder 6"/>
          <p:cNvSpPr>
            <a:spLocks noGrp="1"/>
          </p:cNvSpPr>
          <p:nvPr>
            <p:ph type="title"/>
          </p:nvPr>
        </p:nvSpPr>
        <p:spPr>
          <a:xfrm>
            <a:off x="8"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946045238"/>
      </p:ext>
    </p:extLst>
  </p:cSld>
  <p:clrMap bg1="lt1" tx1="dk1" bg2="lt2" tx2="dk2" accent1="accent1" accent2="accent2" accent3="accent3" accent4="accent4" accent5="accent5" accent6="accent6" hlink="hlink" folHlink="folHlink"/>
  <p:sldLayoutIdLst>
    <p:sldLayoutId id="2147483666" r:id="rId1"/>
    <p:sldLayoutId id="2147483822" r:id="rId2"/>
  </p:sldLayoutIdLst>
  <p:hf hdr="0" ftr="0" dt="0"/>
  <p:txStyles>
    <p:titleStyle>
      <a:lvl1pPr algn="ctr" defTabSz="683882" rtl="0" eaLnBrk="1" latinLnBrk="0" hangingPunct="1">
        <a:spcBef>
          <a:spcPct val="0"/>
        </a:spcBef>
        <a:buNone/>
        <a:defRPr sz="3000" b="1" kern="1200">
          <a:solidFill>
            <a:schemeClr val="bg1"/>
          </a:solidFill>
          <a:latin typeface="+mj-lt"/>
          <a:ea typeface="+mj-ea"/>
          <a:cs typeface="+mj-cs"/>
        </a:defRPr>
      </a:lvl1pPr>
    </p:titleStyle>
    <p:bodyStyle>
      <a:lvl1pPr marL="339567" indent="-339567" algn="l" defTabSz="683882" rtl="0" eaLnBrk="1" latinLnBrk="0" hangingPunct="1">
        <a:spcBef>
          <a:spcPts val="1500"/>
        </a:spcBef>
        <a:buClr>
          <a:schemeClr val="accent2"/>
        </a:buClr>
        <a:buSzPct val="110000"/>
        <a:buFont typeface="Arial" panose="020B0604020202020204" pitchFamily="34" charset="0"/>
        <a:buChar char="•"/>
        <a:defRPr sz="2100" b="1" kern="1200">
          <a:solidFill>
            <a:schemeClr val="tx1">
              <a:lumMod val="85000"/>
              <a:lumOff val="15000"/>
            </a:schemeClr>
          </a:solidFill>
          <a:latin typeface="+mn-lt"/>
          <a:ea typeface="+mn-ea"/>
          <a:cs typeface="+mn-cs"/>
        </a:defRPr>
      </a:lvl1pPr>
      <a:lvl2pPr marL="683882" indent="-341939" algn="l" defTabSz="683882" rtl="0" eaLnBrk="1" latinLnBrk="0" hangingPunct="1">
        <a:spcBef>
          <a:spcPts val="450"/>
        </a:spcBef>
        <a:buClr>
          <a:schemeClr val="accent2"/>
        </a:buClr>
        <a:buSzPct val="90000"/>
        <a:buFont typeface="Courier New" panose="02070309020205020404" pitchFamily="49" charset="0"/>
        <a:buChar char="o"/>
        <a:defRPr sz="1650" b="1" kern="1200">
          <a:solidFill>
            <a:schemeClr val="tx1">
              <a:lumMod val="85000"/>
              <a:lumOff val="15000"/>
            </a:schemeClr>
          </a:solidFill>
          <a:latin typeface="+mn-lt"/>
          <a:ea typeface="+mn-ea"/>
          <a:cs typeface="+mn-cs"/>
        </a:defRPr>
      </a:lvl2pPr>
      <a:lvl3pPr marL="942715" indent="-258830" algn="l" defTabSz="683882" rtl="0" eaLnBrk="1" latinLnBrk="0" hangingPunct="1">
        <a:spcBef>
          <a:spcPts val="450"/>
        </a:spcBef>
        <a:buClr>
          <a:schemeClr val="accent2"/>
        </a:buClr>
        <a:buSzPct val="90000"/>
        <a:buFont typeface="Wingdings" charset="2"/>
        <a:buChar char=""/>
        <a:defRPr sz="1500" kern="1200">
          <a:solidFill>
            <a:schemeClr val="tx1">
              <a:lumMod val="85000"/>
              <a:lumOff val="15000"/>
            </a:schemeClr>
          </a:solidFill>
          <a:latin typeface="+mn-lt"/>
          <a:ea typeface="+mn-ea"/>
          <a:cs typeface="+mn-cs"/>
        </a:defRPr>
      </a:lvl3pPr>
      <a:lvl4pPr marL="1196790" indent="-254082"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4pPr>
      <a:lvl5pPr marL="1450878" indent="-248147"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5pPr>
      <a:lvl6pPr marL="1713269"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6pPr>
      <a:lvl7pPr marL="1963789"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7pPr>
      <a:lvl8pPr marL="2221432"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8pPr>
      <a:lvl9pPr marL="2477894"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a:solidFill>
            <a:schemeClr val="tx1">
              <a:lumMod val="85000"/>
              <a:lumOff val="15000"/>
            </a:schemeClr>
          </a:solidFill>
          <a:latin typeface="+mn-lt"/>
          <a:ea typeface="+mn-ea"/>
          <a:cs typeface="+mn-cs"/>
        </a:defRPr>
      </a:lvl9pPr>
    </p:bodyStyle>
    <p:otherStyle>
      <a:defPPr>
        <a:defRPr/>
      </a:defPPr>
      <a:lvl1pPr marL="0" algn="l" defTabSz="683882" rtl="0" eaLnBrk="1" latinLnBrk="0" hangingPunct="1">
        <a:defRPr sz="1350" kern="1200">
          <a:solidFill>
            <a:schemeClr val="tx1"/>
          </a:solidFill>
          <a:latin typeface="+mn-lt"/>
          <a:ea typeface="+mn-ea"/>
          <a:cs typeface="+mn-cs"/>
        </a:defRPr>
      </a:lvl1pPr>
      <a:lvl2pPr marL="341939" algn="l" defTabSz="683882" rtl="0" eaLnBrk="1" latinLnBrk="0" hangingPunct="1">
        <a:defRPr sz="1350" kern="1200">
          <a:solidFill>
            <a:schemeClr val="tx1"/>
          </a:solidFill>
          <a:latin typeface="+mn-lt"/>
          <a:ea typeface="+mn-ea"/>
          <a:cs typeface="+mn-cs"/>
        </a:defRPr>
      </a:lvl2pPr>
      <a:lvl3pPr marL="683882" algn="l" defTabSz="683882" rtl="0" eaLnBrk="1" latinLnBrk="0" hangingPunct="1">
        <a:defRPr sz="1350" kern="1200">
          <a:solidFill>
            <a:schemeClr val="tx1"/>
          </a:solidFill>
          <a:latin typeface="+mn-lt"/>
          <a:ea typeface="+mn-ea"/>
          <a:cs typeface="+mn-cs"/>
        </a:defRPr>
      </a:lvl3pPr>
      <a:lvl4pPr marL="1025826" algn="l" defTabSz="683882" rtl="0" eaLnBrk="1" latinLnBrk="0" hangingPunct="1">
        <a:defRPr sz="1350" kern="1200">
          <a:solidFill>
            <a:schemeClr val="tx1"/>
          </a:solidFill>
          <a:latin typeface="+mn-lt"/>
          <a:ea typeface="+mn-ea"/>
          <a:cs typeface="+mn-cs"/>
        </a:defRPr>
      </a:lvl4pPr>
      <a:lvl5pPr marL="1367766" algn="l" defTabSz="683882" rtl="0" eaLnBrk="1" latinLnBrk="0" hangingPunct="1">
        <a:defRPr sz="1350" kern="1200">
          <a:solidFill>
            <a:schemeClr val="tx1"/>
          </a:solidFill>
          <a:latin typeface="+mn-lt"/>
          <a:ea typeface="+mn-ea"/>
          <a:cs typeface="+mn-cs"/>
        </a:defRPr>
      </a:lvl5pPr>
      <a:lvl6pPr marL="1709710" algn="l" defTabSz="683882" rtl="0" eaLnBrk="1" latinLnBrk="0" hangingPunct="1">
        <a:defRPr sz="1350" kern="1200">
          <a:solidFill>
            <a:schemeClr val="tx1"/>
          </a:solidFill>
          <a:latin typeface="+mn-lt"/>
          <a:ea typeface="+mn-ea"/>
          <a:cs typeface="+mn-cs"/>
        </a:defRPr>
      </a:lvl6pPr>
      <a:lvl7pPr marL="2051648" algn="l" defTabSz="683882" rtl="0" eaLnBrk="1" latinLnBrk="0" hangingPunct="1">
        <a:defRPr sz="1350" kern="1200">
          <a:solidFill>
            <a:schemeClr val="tx1"/>
          </a:solidFill>
          <a:latin typeface="+mn-lt"/>
          <a:ea typeface="+mn-ea"/>
          <a:cs typeface="+mn-cs"/>
        </a:defRPr>
      </a:lvl7pPr>
      <a:lvl8pPr marL="2393585" algn="l" defTabSz="683882" rtl="0" eaLnBrk="1" latinLnBrk="0" hangingPunct="1">
        <a:defRPr sz="1350" kern="1200">
          <a:solidFill>
            <a:schemeClr val="tx1"/>
          </a:solidFill>
          <a:latin typeface="+mn-lt"/>
          <a:ea typeface="+mn-ea"/>
          <a:cs typeface="+mn-cs"/>
        </a:defRPr>
      </a:lvl8pPr>
      <a:lvl9pPr marL="2735531" algn="l" defTabSz="68388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9EC0C21-82F7-41F3-9334-ABC47E3F1EA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2632950"/>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3.xml"/><Relationship Id="rId5" Type="http://schemas.openxmlformats.org/officeDocument/2006/relationships/image" Target="../media/image38.emf"/><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36.png"/><Relationship Id="rId7"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8.wmf"/><Relationship Id="rId5" Type="http://schemas.openxmlformats.org/officeDocument/2006/relationships/oleObject" Target="../embeddings/oleObject7.bin"/><Relationship Id="rId4" Type="http://schemas.openxmlformats.org/officeDocument/2006/relationships/image" Target="../media/image47.wmf"/></Relationships>
</file>

<file path=ppt/slides/_rels/slide27.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0.wmf"/><Relationship Id="rId7" Type="http://schemas.openxmlformats.org/officeDocument/2006/relationships/oleObject" Target="../embeddings/oleObject9.bin"/><Relationship Id="rId12" Type="http://schemas.openxmlformats.org/officeDocument/2006/relationships/image" Target="../media/image57.wmf"/><Relationship Id="rId2" Type="http://schemas.openxmlformats.org/officeDocument/2006/relationships/image" Target="../media/image49.wmf"/><Relationship Id="rId1" Type="http://schemas.openxmlformats.org/officeDocument/2006/relationships/slideLayout" Target="../slideLayouts/slideLayout29.xml"/><Relationship Id="rId6" Type="http://schemas.openxmlformats.org/officeDocument/2006/relationships/image" Target="../media/image52.wmf"/><Relationship Id="rId11" Type="http://schemas.openxmlformats.org/officeDocument/2006/relationships/image" Target="../media/image56.wmf"/><Relationship Id="rId5" Type="http://schemas.openxmlformats.org/officeDocument/2006/relationships/image" Target="../media/image51.wmf"/><Relationship Id="rId10" Type="http://schemas.openxmlformats.org/officeDocument/2006/relationships/image" Target="../media/image55.wmf"/><Relationship Id="rId4" Type="http://schemas.openxmlformats.org/officeDocument/2006/relationships/oleObject" Target="../embeddings/oleObject8.bin"/><Relationship Id="rId9" Type="http://schemas.openxmlformats.org/officeDocument/2006/relationships/image" Target="../media/image54.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58.wmf"/><Relationship Id="rId7" Type="http://schemas.openxmlformats.org/officeDocument/2006/relationships/image" Target="../media/image60.wmf"/><Relationship Id="rId2" Type="http://schemas.openxmlformats.org/officeDocument/2006/relationships/oleObject" Target="../embeddings/oleObject10.bin"/><Relationship Id="rId1" Type="http://schemas.openxmlformats.org/officeDocument/2006/relationships/slideLayout" Target="../slideLayouts/slideLayout7.xml"/><Relationship Id="rId6" Type="http://schemas.openxmlformats.org/officeDocument/2006/relationships/oleObject" Target="../embeddings/oleObject12.bin"/><Relationship Id="rId5" Type="http://schemas.openxmlformats.org/officeDocument/2006/relationships/image" Target="../media/image59.wmf"/><Relationship Id="rId4" Type="http://schemas.openxmlformats.org/officeDocument/2006/relationships/oleObject" Target="../embeddings/oleObject11.bin"/><Relationship Id="rId9" Type="http://schemas.openxmlformats.org/officeDocument/2006/relationships/image" Target="../media/image61.wmf"/></Relationships>
</file>

<file path=ppt/slides/_rels/slide29.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4.bin"/><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15.bin"/><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17.bin"/><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3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30.xml"/><Relationship Id="rId6" Type="http://schemas.openxmlformats.org/officeDocument/2006/relationships/image" Target="../media/image77.png"/><Relationship Id="rId5" Type="http://schemas.openxmlformats.org/officeDocument/2006/relationships/image" Target="../media/image85.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3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0.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image" Target="../media/image104.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9.xml"/><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119.wmf"/><Relationship Id="rId7" Type="http://schemas.openxmlformats.org/officeDocument/2006/relationships/image" Target="../media/image121.wmf"/><Relationship Id="rId2" Type="http://schemas.openxmlformats.org/officeDocument/2006/relationships/oleObject" Target="../embeddings/oleObject18.bin"/><Relationship Id="rId1" Type="http://schemas.openxmlformats.org/officeDocument/2006/relationships/slideLayout" Target="../slideLayouts/slideLayout40.xml"/><Relationship Id="rId6" Type="http://schemas.openxmlformats.org/officeDocument/2006/relationships/oleObject" Target="../embeddings/oleObject20.bin"/><Relationship Id="rId5" Type="http://schemas.openxmlformats.org/officeDocument/2006/relationships/image" Target="../media/image120.wmf"/><Relationship Id="rId4" Type="http://schemas.openxmlformats.org/officeDocument/2006/relationships/oleObject" Target="../embeddings/oleObject19.bin"/><Relationship Id="rId9" Type="http://schemas.openxmlformats.org/officeDocument/2006/relationships/image" Target="../media/image122.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image" Target="../media/image123.wmf"/><Relationship Id="rId7" Type="http://schemas.openxmlformats.org/officeDocument/2006/relationships/image" Target="../media/image125.wmf"/><Relationship Id="rId2" Type="http://schemas.openxmlformats.org/officeDocument/2006/relationships/oleObject" Target="../embeddings/oleObject22.bin"/><Relationship Id="rId1" Type="http://schemas.openxmlformats.org/officeDocument/2006/relationships/slideLayout" Target="../slideLayouts/slideLayout40.xml"/><Relationship Id="rId6" Type="http://schemas.openxmlformats.org/officeDocument/2006/relationships/oleObject" Target="../embeddings/oleObject24.bin"/><Relationship Id="rId5" Type="http://schemas.openxmlformats.org/officeDocument/2006/relationships/image" Target="../media/image124.wmf"/><Relationship Id="rId4" Type="http://schemas.openxmlformats.org/officeDocument/2006/relationships/oleObject" Target="../embeddings/oleObject23.bin"/><Relationship Id="rId9" Type="http://schemas.openxmlformats.org/officeDocument/2006/relationships/image" Target="../media/image126.wmf"/></Relationships>
</file>

<file path=ppt/slides/_rels/slide7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1828804" y="14478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defRPr/>
            </a:pPr>
            <a:r>
              <a:rPr lang="en-US" sz="3600" b="1" dirty="0">
                <a:solidFill>
                  <a:srgbClr val="000000"/>
                </a:solidFill>
              </a:rPr>
              <a:t>Problems with clinical immunoassays</a:t>
            </a:r>
            <a:endParaRPr lang="en-US" sz="3600" dirty="0">
              <a:solidFill>
                <a:srgbClr val="000000"/>
              </a:solidFill>
            </a:endParaRPr>
          </a:p>
          <a:p>
            <a:pPr>
              <a:defRPr/>
            </a:pPr>
            <a:r>
              <a:rPr lang="en-US" sz="3600" dirty="0">
                <a:solidFill>
                  <a:srgbClr val="000000"/>
                </a:solidFill>
              </a:rPr>
              <a:t>	</a:t>
            </a:r>
          </a:p>
          <a:p>
            <a:pPr>
              <a:defRPr/>
            </a:pPr>
            <a:r>
              <a:rPr lang="en-US" sz="3600" dirty="0">
                <a:solidFill>
                  <a:srgbClr val="000000"/>
                </a:solidFill>
              </a:rPr>
              <a:t>	Single-plex</a:t>
            </a:r>
          </a:p>
          <a:p>
            <a:pPr>
              <a:defRPr/>
            </a:pPr>
            <a:r>
              <a:rPr lang="en-US" sz="3600" dirty="0">
                <a:solidFill>
                  <a:srgbClr val="000000"/>
                </a:solidFill>
              </a:rPr>
              <a:t>	Poor standardization</a:t>
            </a:r>
            <a:endParaRPr lang="en-US" sz="3600" b="1" dirty="0">
              <a:solidFill>
                <a:srgbClr val="000000"/>
              </a:solidFill>
            </a:endParaRPr>
          </a:p>
          <a:p>
            <a:pPr>
              <a:defRPr/>
            </a:pPr>
            <a:r>
              <a:rPr lang="en-US" sz="3600" dirty="0">
                <a:solidFill>
                  <a:srgbClr val="000000"/>
                </a:solidFill>
              </a:rPr>
              <a:t>	Hook effect</a:t>
            </a:r>
          </a:p>
          <a:p>
            <a:pPr>
              <a:defRPr/>
            </a:pPr>
            <a:r>
              <a:rPr lang="en-US" sz="3600" dirty="0">
                <a:solidFill>
                  <a:srgbClr val="000000"/>
                </a:solidFill>
              </a:rPr>
              <a:t>	Autoantibodies</a:t>
            </a:r>
          </a:p>
          <a:p>
            <a:pPr>
              <a:defRPr/>
            </a:pPr>
            <a:r>
              <a:rPr lang="en-US" sz="3600" dirty="0">
                <a:solidFill>
                  <a:srgbClr val="000000"/>
                </a:solidFill>
              </a:rPr>
              <a:t>	</a:t>
            </a:r>
          </a:p>
        </p:txBody>
      </p:sp>
      <p:sp>
        <p:nvSpPr>
          <p:cNvPr id="200708" name="Text Box 4"/>
          <p:cNvSpPr txBox="1">
            <a:spLocks noChangeArrowheads="1"/>
          </p:cNvSpPr>
          <p:nvPr/>
        </p:nvSpPr>
        <p:spPr bwMode="auto">
          <a:xfrm>
            <a:off x="5029200" y="6248401"/>
            <a:ext cx="525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solidFill>
                  <a:srgbClr val="000000"/>
                </a:solidFill>
              </a:rPr>
              <a:t>Hoofnagle and Wener, J Immunol Methods (2009)</a:t>
            </a:r>
          </a:p>
        </p:txBody>
      </p:sp>
      <p:sp>
        <p:nvSpPr>
          <p:cNvPr id="3" name="Title 2">
            <a:extLst>
              <a:ext uri="{FF2B5EF4-FFF2-40B4-BE49-F238E27FC236}">
                <a16:creationId xmlns:a16="http://schemas.microsoft.com/office/drawing/2014/main" id="{3EAF69C9-CA01-48F8-A6A9-A73FF5D79D26}"/>
              </a:ext>
            </a:extLst>
          </p:cNvPr>
          <p:cNvSpPr>
            <a:spLocks noGrp="1"/>
          </p:cNvSpPr>
          <p:nvPr>
            <p:ph type="title"/>
          </p:nvPr>
        </p:nvSpPr>
        <p:spPr/>
        <p:txBody>
          <a:bodyPr>
            <a:normAutofit/>
          </a:bodyPr>
          <a:lstStyle/>
          <a:p>
            <a:r>
              <a:rPr lang="en-US" dirty="0"/>
              <a:t>Why Use Mass Spectrometry to Measure Proteins?</a:t>
            </a:r>
          </a:p>
        </p:txBody>
      </p:sp>
    </p:spTree>
    <p:extLst>
      <p:ext uri="{BB962C8B-B14F-4D97-AF65-F5344CB8AC3E}">
        <p14:creationId xmlns:p14="http://schemas.microsoft.com/office/powerpoint/2010/main" val="321155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6"/>
          <p:cNvGrpSpPr>
            <a:grpSpLocks/>
          </p:cNvGrpSpPr>
          <p:nvPr/>
        </p:nvGrpSpPr>
        <p:grpSpPr bwMode="auto">
          <a:xfrm>
            <a:off x="2346711" y="825500"/>
            <a:ext cx="7729152" cy="6009564"/>
            <a:chOff x="823372" y="721895"/>
            <a:chExt cx="7728111" cy="6009625"/>
          </a:xfrm>
        </p:grpSpPr>
        <p:pic>
          <p:nvPicPr>
            <p:cNvPr id="37905" name="Picture 3" descr="temp.png"/>
            <p:cNvPicPr>
              <a:picLocks noChangeAspect="1"/>
            </p:cNvPicPr>
            <p:nvPr/>
          </p:nvPicPr>
          <p:blipFill>
            <a:blip r:embed="rId2" cstate="print"/>
            <a:srcRect/>
            <a:stretch>
              <a:fillRect/>
            </a:stretch>
          </p:blipFill>
          <p:spPr bwMode="auto">
            <a:xfrm>
              <a:off x="897354" y="721895"/>
              <a:ext cx="7654129" cy="5769649"/>
            </a:xfrm>
            <a:prstGeom prst="rect">
              <a:avLst/>
            </a:prstGeom>
            <a:noFill/>
            <a:ln w="9525">
              <a:noFill/>
              <a:miter lim="800000"/>
              <a:headEnd/>
              <a:tailEnd/>
            </a:ln>
          </p:spPr>
        </p:pic>
        <p:sp>
          <p:nvSpPr>
            <p:cNvPr id="37906" name="TextBox 4"/>
            <p:cNvSpPr txBox="1">
              <a:spLocks noChangeArrowheads="1"/>
            </p:cNvSpPr>
            <p:nvPr/>
          </p:nvSpPr>
          <p:spPr bwMode="auto">
            <a:xfrm>
              <a:off x="3545306" y="6208295"/>
              <a:ext cx="1891097" cy="523225"/>
            </a:xfrm>
            <a:prstGeom prst="rect">
              <a:avLst/>
            </a:prstGeom>
            <a:noFill/>
            <a:ln w="9525">
              <a:noFill/>
              <a:miter lim="800000"/>
              <a:headEnd/>
              <a:tailEnd/>
            </a:ln>
          </p:spPr>
          <p:txBody>
            <a:bodyPr wrap="none">
              <a:spAutoFit/>
            </a:bodyPr>
            <a:lstStyle/>
            <a:p>
              <a:pPr>
                <a:defRPr/>
              </a:pPr>
              <a:r>
                <a:rPr lang="en-US" sz="2800">
                  <a:solidFill>
                    <a:srgbClr val="000000"/>
                  </a:solidFill>
                </a:rPr>
                <a:t>Time (Min)</a:t>
              </a:r>
            </a:p>
          </p:txBody>
        </p:sp>
        <p:sp>
          <p:nvSpPr>
            <p:cNvPr id="37907" name="TextBox 5"/>
            <p:cNvSpPr txBox="1">
              <a:spLocks noChangeArrowheads="1"/>
            </p:cNvSpPr>
            <p:nvPr/>
          </p:nvSpPr>
          <p:spPr bwMode="auto">
            <a:xfrm rot="16200000">
              <a:off x="703267" y="3283258"/>
              <a:ext cx="763359" cy="523150"/>
            </a:xfrm>
            <a:prstGeom prst="rect">
              <a:avLst/>
            </a:prstGeom>
            <a:noFill/>
            <a:ln w="9525">
              <a:noFill/>
              <a:miter lim="800000"/>
              <a:headEnd/>
              <a:tailEnd/>
            </a:ln>
          </p:spPr>
          <p:txBody>
            <a:bodyPr wrap="none">
              <a:spAutoFit/>
            </a:bodyPr>
            <a:lstStyle/>
            <a:p>
              <a:pPr>
                <a:defRPr/>
              </a:pPr>
              <a:r>
                <a:rPr lang="en-US" sz="2800">
                  <a:solidFill>
                    <a:srgbClr val="000000"/>
                  </a:solidFill>
                </a:rPr>
                <a:t>m/z</a:t>
              </a:r>
            </a:p>
          </p:txBody>
        </p:sp>
      </p:grpSp>
      <p:sp>
        <p:nvSpPr>
          <p:cNvPr id="8" name="Rectangle 7"/>
          <p:cNvSpPr/>
          <p:nvPr/>
        </p:nvSpPr>
        <p:spPr>
          <a:xfrm>
            <a:off x="3152273" y="753979"/>
            <a:ext cx="1211179" cy="304800"/>
          </a:xfrm>
          <a:prstGeom prst="rect">
            <a:avLst/>
          </a:prstGeom>
          <a:solidFill>
            <a:srgbClr val="00B0F0"/>
          </a:solidFill>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1400" b="1" dirty="0">
                <a:solidFill>
                  <a:srgbClr val="000000"/>
                </a:solidFill>
                <a:latin typeface="Arial"/>
              </a:rPr>
              <a:t>MS Scan</a:t>
            </a:r>
          </a:p>
        </p:txBody>
      </p:sp>
      <p:sp>
        <p:nvSpPr>
          <p:cNvPr id="9" name="Rectangle 8"/>
          <p:cNvSpPr/>
          <p:nvPr/>
        </p:nvSpPr>
        <p:spPr>
          <a:xfrm>
            <a:off x="4443662" y="938463"/>
            <a:ext cx="1211179" cy="304800"/>
          </a:xfrm>
          <a:prstGeom prst="rect">
            <a:avLst/>
          </a:prstGeom>
          <a:solidFill>
            <a:srgbClr val="FFC000"/>
          </a:solidFill>
          <a:ln>
            <a:solidFill>
              <a:srgbClr val="FF9900"/>
            </a:solidFill>
          </a:ln>
          <a:effectLst>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0" name="Rectangle 9"/>
          <p:cNvSpPr/>
          <p:nvPr/>
        </p:nvSpPr>
        <p:spPr>
          <a:xfrm>
            <a:off x="5719002" y="938464"/>
            <a:ext cx="1211179" cy="304800"/>
          </a:xfrm>
          <a:prstGeom prst="rect">
            <a:avLst/>
          </a:prstGeom>
          <a:solidFill>
            <a:srgbClr val="92D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1" name="Rectangle 10"/>
          <p:cNvSpPr/>
          <p:nvPr/>
        </p:nvSpPr>
        <p:spPr>
          <a:xfrm>
            <a:off x="6986328" y="938464"/>
            <a:ext cx="1211179" cy="304800"/>
          </a:xfrm>
          <a:prstGeom prst="rect">
            <a:avLst/>
          </a:prstGeom>
          <a:solidFill>
            <a:srgbClr val="FF7C8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cxnSp>
        <p:nvCxnSpPr>
          <p:cNvPr id="13" name="Straight Connector 12"/>
          <p:cNvCxnSpPr/>
          <p:nvPr/>
        </p:nvCxnSpPr>
        <p:spPr>
          <a:xfrm>
            <a:off x="3168650" y="1138239"/>
            <a:ext cx="1138238" cy="1587"/>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48330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1.png"/>
          <p:cNvPicPr>
            <a:picLocks noChangeAspect="1"/>
          </p:cNvPicPr>
          <p:nvPr/>
        </p:nvPicPr>
        <p:blipFill>
          <a:blip r:embed="rId2" cstate="print"/>
          <a:srcRect/>
          <a:stretch>
            <a:fillRect/>
          </a:stretch>
        </p:blipFill>
        <p:spPr bwMode="auto">
          <a:xfrm>
            <a:off x="2579689" y="4079875"/>
            <a:ext cx="5367337" cy="2820988"/>
          </a:xfrm>
          <a:prstGeom prst="rect">
            <a:avLst/>
          </a:prstGeom>
          <a:noFill/>
          <a:ln w="9525">
            <a:noFill/>
            <a:miter lim="800000"/>
            <a:headEnd/>
            <a:tailEnd/>
          </a:ln>
        </p:spPr>
      </p:pic>
      <p:sp>
        <p:nvSpPr>
          <p:cNvPr id="38915"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18"/>
          <p:cNvGrpSpPr>
            <a:grpSpLocks/>
          </p:cNvGrpSpPr>
          <p:nvPr/>
        </p:nvGrpSpPr>
        <p:grpSpPr bwMode="auto">
          <a:xfrm>
            <a:off x="1498601" y="817563"/>
            <a:ext cx="3756025" cy="2741612"/>
            <a:chOff x="-25961" y="818149"/>
            <a:chExt cx="3756761" cy="2741524"/>
          </a:xfrm>
        </p:grpSpPr>
        <p:pic>
          <p:nvPicPr>
            <p:cNvPr id="38923" name="Picture 3" descr="temp.png"/>
            <p:cNvPicPr>
              <a:picLocks noChangeAspect="1"/>
            </p:cNvPicPr>
            <p:nvPr/>
          </p:nvPicPr>
          <p:blipFill>
            <a:blip r:embed="rId3" cstate="print"/>
            <a:srcRect/>
            <a:stretch>
              <a:fillRect/>
            </a:stretch>
          </p:blipFill>
          <p:spPr bwMode="auto">
            <a:xfrm>
              <a:off x="0" y="818149"/>
              <a:ext cx="3730800" cy="2617061"/>
            </a:xfrm>
            <a:prstGeom prst="rect">
              <a:avLst/>
            </a:prstGeom>
            <a:noFill/>
            <a:ln w="9525">
              <a:noFill/>
              <a:miter lim="800000"/>
              <a:headEnd/>
              <a:tailEnd/>
            </a:ln>
          </p:spPr>
        </p:pic>
        <p:sp>
          <p:nvSpPr>
            <p:cNvPr id="38924" name="TextBox 4"/>
            <p:cNvSpPr txBox="1">
              <a:spLocks noChangeArrowheads="1"/>
            </p:cNvSpPr>
            <p:nvPr/>
          </p:nvSpPr>
          <p:spPr bwMode="auto">
            <a:xfrm>
              <a:off x="1103556" y="3282674"/>
              <a:ext cx="913135" cy="276999"/>
            </a:xfrm>
            <a:prstGeom prst="rect">
              <a:avLst/>
            </a:prstGeom>
            <a:noFill/>
            <a:ln w="9525">
              <a:noFill/>
              <a:miter lim="800000"/>
              <a:headEnd/>
              <a:tailEnd/>
            </a:ln>
          </p:spPr>
          <p:txBody>
            <a:bodyPr wrap="none">
              <a:spAutoFit/>
            </a:bodyPr>
            <a:lstStyle/>
            <a:p>
              <a:pPr algn="ctr">
                <a:defRPr/>
              </a:pPr>
              <a:r>
                <a:rPr lang="en-US" sz="1200">
                  <a:solidFill>
                    <a:srgbClr val="000000"/>
                  </a:solidFill>
                </a:rPr>
                <a:t>Time (Min)</a:t>
              </a:r>
            </a:p>
          </p:txBody>
        </p:sp>
        <p:sp>
          <p:nvSpPr>
            <p:cNvPr id="38925" name="TextBox 5"/>
            <p:cNvSpPr txBox="1">
              <a:spLocks noChangeArrowheads="1"/>
            </p:cNvSpPr>
            <p:nvPr/>
          </p:nvSpPr>
          <p:spPr bwMode="auto">
            <a:xfrm rot="-5400000">
              <a:off x="-104027" y="2048346"/>
              <a:ext cx="433132" cy="276999"/>
            </a:xfrm>
            <a:prstGeom prst="rect">
              <a:avLst/>
            </a:prstGeom>
            <a:noFill/>
            <a:ln w="9525">
              <a:noFill/>
              <a:miter lim="800000"/>
              <a:headEnd/>
              <a:tailEnd/>
            </a:ln>
          </p:spPr>
          <p:txBody>
            <a:bodyPr wrap="none">
              <a:spAutoFit/>
            </a:bodyPr>
            <a:lstStyle/>
            <a:p>
              <a:pPr algn="ctr">
                <a:defRPr/>
              </a:pPr>
              <a:r>
                <a:rPr lang="en-US" sz="1200">
                  <a:solidFill>
                    <a:srgbClr val="000000"/>
                  </a:solidFill>
                </a:rPr>
                <a:t>m/z</a:t>
              </a:r>
            </a:p>
          </p:txBody>
        </p:sp>
      </p:grpSp>
      <p:sp>
        <p:nvSpPr>
          <p:cNvPr id="10" name="Left Brace 9"/>
          <p:cNvSpPr/>
          <p:nvPr/>
        </p:nvSpPr>
        <p:spPr>
          <a:xfrm>
            <a:off x="2663825" y="4362451"/>
            <a:ext cx="128588" cy="206851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14" name="Shape 13"/>
          <p:cNvCxnSpPr>
            <a:endCxn id="10" idx="1"/>
          </p:cNvCxnSpPr>
          <p:nvPr/>
        </p:nvCxnSpPr>
        <p:spPr>
          <a:xfrm rot="16200000" flipH="1">
            <a:off x="317501" y="3051176"/>
            <a:ext cx="4322762" cy="369887"/>
          </a:xfrm>
          <a:prstGeom prst="bentConnector2">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7"/>
          <p:cNvGrpSpPr>
            <a:grpSpLocks/>
          </p:cNvGrpSpPr>
          <p:nvPr/>
        </p:nvGrpSpPr>
        <p:grpSpPr bwMode="auto">
          <a:xfrm>
            <a:off x="1997076" y="1155701"/>
            <a:ext cx="8518525" cy="2227263"/>
            <a:chOff x="473242" y="1155032"/>
            <a:chExt cx="8517907" cy="2228447"/>
          </a:xfrm>
        </p:grpSpPr>
        <p:pic>
          <p:nvPicPr>
            <p:cNvPr id="38920" name="Picture 17" descr="temp2.png"/>
            <p:cNvPicPr>
              <a:picLocks noChangeAspect="1"/>
            </p:cNvPicPr>
            <p:nvPr/>
          </p:nvPicPr>
          <p:blipFill>
            <a:blip r:embed="rId4" cstate="print"/>
            <a:srcRect t="9566"/>
            <a:stretch>
              <a:fillRect/>
            </a:stretch>
          </p:blipFill>
          <p:spPr bwMode="auto">
            <a:xfrm>
              <a:off x="3553326" y="1223085"/>
              <a:ext cx="5437823" cy="2160394"/>
            </a:xfrm>
            <a:prstGeom prst="rect">
              <a:avLst/>
            </a:prstGeom>
            <a:noFill/>
            <a:ln w="9525">
              <a:noFill/>
              <a:miter lim="800000"/>
              <a:headEnd/>
              <a:tailEnd/>
            </a:ln>
          </p:spPr>
        </p:pic>
        <p:sp>
          <p:nvSpPr>
            <p:cNvPr id="21" name="Left Brace 20"/>
            <p:cNvSpPr/>
            <p:nvPr/>
          </p:nvSpPr>
          <p:spPr>
            <a:xfrm>
              <a:off x="3730556" y="1155032"/>
              <a:ext cx="287317" cy="2085496"/>
            </a:xfrm>
            <a:prstGeom prst="leftBrace">
              <a:avLst>
                <a:gd name="adj1" fmla="val 8333"/>
                <a:gd name="adj2" fmla="val 40769"/>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23" name="Straight Connector 22"/>
            <p:cNvCxnSpPr/>
            <p:nvPr/>
          </p:nvCxnSpPr>
          <p:spPr>
            <a:xfrm>
              <a:off x="473242" y="2004796"/>
              <a:ext cx="3257314"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20660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Sampling Every</a:t>
            </a:r>
            <a:r>
              <a:rPr lang="en-US" sz="3600" b="1" dirty="0"/>
              <a:t> </a:t>
            </a:r>
            <a:r>
              <a:rPr lang="en-US" sz="3600" dirty="0"/>
              <a:t>Precursor Using DDA</a:t>
            </a:r>
          </a:p>
        </p:txBody>
      </p:sp>
      <p:sp>
        <p:nvSpPr>
          <p:cNvPr id="26" name="Rectangle 25"/>
          <p:cNvSpPr/>
          <p:nvPr/>
        </p:nvSpPr>
        <p:spPr>
          <a:xfrm>
            <a:off x="2025368" y="4495801"/>
            <a:ext cx="8385359" cy="1061829"/>
          </a:xfrm>
          <a:prstGeom prst="rect">
            <a:avLst/>
          </a:prstGeom>
        </p:spPr>
        <p:txBody>
          <a:bodyPr wrap="square">
            <a:spAutoFit/>
          </a:bodyPr>
          <a:lstStyle/>
          <a:p>
            <a:pPr marL="285750" indent="-285750">
              <a:buFont typeface="Arial" pitchFamily="34" charset="0"/>
              <a:buChar char="•"/>
              <a:defRPr/>
            </a:pPr>
            <a:r>
              <a:rPr lang="en-US" sz="2400" dirty="0">
                <a:solidFill>
                  <a:prstClr val="black"/>
                </a:solidFill>
                <a:latin typeface="Calibri"/>
                <a:cs typeface="Arial" charset="0"/>
              </a:rPr>
              <a:t>To get every precursor using DDA, we would have to collect 121 MS/MS spectra on average per chromatographic peak</a:t>
            </a:r>
          </a:p>
          <a:p>
            <a:pPr marL="285750" indent="-285750">
              <a:buFont typeface="Arial" pitchFamily="34" charset="0"/>
              <a:buChar char="•"/>
              <a:defRPr/>
            </a:pPr>
            <a:endParaRPr lang="en-US" sz="1500" dirty="0">
              <a:solidFill>
                <a:prstClr val="black"/>
              </a:solidFill>
              <a:latin typeface="Calibri"/>
              <a:cs typeface="Arial" charset="0"/>
            </a:endParaRPr>
          </a:p>
        </p:txBody>
      </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64" y="1704683"/>
            <a:ext cx="6967953" cy="214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1750788" y="1219201"/>
            <a:ext cx="8014900" cy="2976265"/>
            <a:chOff x="290900" y="3653135"/>
            <a:chExt cx="8014900" cy="2976265"/>
          </a:xfrm>
        </p:grpSpPr>
        <p:grpSp>
          <p:nvGrpSpPr>
            <p:cNvPr id="91" name="Group 90"/>
            <p:cNvGrpSpPr/>
            <p:nvPr/>
          </p:nvGrpSpPr>
          <p:grpSpPr>
            <a:xfrm>
              <a:off x="726732" y="3653135"/>
              <a:ext cx="7579068" cy="2976265"/>
              <a:chOff x="726732" y="3653135"/>
              <a:chExt cx="7579068" cy="2976265"/>
            </a:xfrm>
          </p:grpSpPr>
          <p:grpSp>
            <p:nvGrpSpPr>
              <p:cNvPr id="95" name="Group 94"/>
              <p:cNvGrpSpPr/>
              <p:nvPr/>
            </p:nvGrpSpPr>
            <p:grpSpPr>
              <a:xfrm>
                <a:off x="726732" y="3965280"/>
                <a:ext cx="7579068" cy="2664120"/>
                <a:chOff x="752132" y="880646"/>
                <a:chExt cx="7579068" cy="2664120"/>
              </a:xfrm>
            </p:grpSpPr>
            <p:cxnSp>
              <p:nvCxnSpPr>
                <p:cNvPr id="99" name="Straight Arrow Connector 98"/>
                <p:cNvCxnSpPr/>
                <p:nvPr/>
              </p:nvCxnSpPr>
              <p:spPr>
                <a:xfrm flipV="1">
                  <a:off x="1222454" y="960314"/>
                  <a:ext cx="26930" cy="22373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235919" y="3194275"/>
                  <a:ext cx="7095281" cy="3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52132" y="1613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200</a:t>
                  </a:r>
                </a:p>
              </p:txBody>
            </p:sp>
            <p:sp>
              <p:nvSpPr>
                <p:cNvPr id="102" name="TextBox 101"/>
                <p:cNvSpPr txBox="1"/>
                <p:nvPr/>
              </p:nvSpPr>
              <p:spPr>
                <a:xfrm>
                  <a:off x="752132" y="1994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150</a:t>
                  </a:r>
                </a:p>
              </p:txBody>
            </p:sp>
            <p:sp>
              <p:nvSpPr>
                <p:cNvPr id="103" name="TextBox 102"/>
                <p:cNvSpPr txBox="1"/>
                <p:nvPr/>
              </p:nvSpPr>
              <p:spPr>
                <a:xfrm>
                  <a:off x="856328" y="2680744"/>
                  <a:ext cx="393056" cy="338554"/>
                </a:xfrm>
                <a:prstGeom prst="rect">
                  <a:avLst/>
                </a:prstGeom>
                <a:noFill/>
              </p:spPr>
              <p:txBody>
                <a:bodyPr wrap="none" rtlCol="0">
                  <a:spAutoFit/>
                </a:bodyPr>
                <a:lstStyle/>
                <a:p>
                  <a:pPr>
                    <a:defRPr/>
                  </a:pPr>
                  <a:r>
                    <a:rPr lang="en-US" sz="1600" dirty="0">
                      <a:solidFill>
                        <a:prstClr val="black"/>
                      </a:solidFill>
                      <a:latin typeface="Calibri"/>
                      <a:cs typeface="Arial" charset="0"/>
                    </a:rPr>
                    <a:t>50</a:t>
                  </a:r>
                </a:p>
              </p:txBody>
            </p:sp>
            <p:sp>
              <p:nvSpPr>
                <p:cNvPr id="104" name="TextBox 103"/>
                <p:cNvSpPr txBox="1"/>
                <p:nvPr/>
              </p:nvSpPr>
              <p:spPr>
                <a:xfrm>
                  <a:off x="752132" y="2362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100</a:t>
                  </a:r>
                </a:p>
              </p:txBody>
            </p:sp>
            <p:sp>
              <p:nvSpPr>
                <p:cNvPr id="105" name="TextBox 104"/>
                <p:cNvSpPr txBox="1"/>
                <p:nvPr/>
              </p:nvSpPr>
              <p:spPr>
                <a:xfrm>
                  <a:off x="960522" y="2984622"/>
                  <a:ext cx="288862" cy="338554"/>
                </a:xfrm>
                <a:prstGeom prst="rect">
                  <a:avLst/>
                </a:prstGeom>
                <a:noFill/>
              </p:spPr>
              <p:txBody>
                <a:bodyPr wrap="none" rtlCol="0">
                  <a:spAutoFit/>
                </a:bodyPr>
                <a:lstStyle/>
                <a:p>
                  <a:pPr>
                    <a:defRPr/>
                  </a:pPr>
                  <a:r>
                    <a:rPr lang="en-US" sz="1600" dirty="0">
                      <a:solidFill>
                        <a:prstClr val="black"/>
                      </a:solidFill>
                      <a:latin typeface="Calibri"/>
                      <a:cs typeface="Arial" charset="0"/>
                    </a:rPr>
                    <a:t>0</a:t>
                  </a:r>
                </a:p>
              </p:txBody>
            </p:sp>
            <p:sp>
              <p:nvSpPr>
                <p:cNvPr id="106" name="TextBox 105"/>
                <p:cNvSpPr txBox="1"/>
                <p:nvPr/>
              </p:nvSpPr>
              <p:spPr>
                <a:xfrm>
                  <a:off x="4068784" y="3175434"/>
                  <a:ext cx="1179554" cy="369332"/>
                </a:xfrm>
                <a:prstGeom prst="rect">
                  <a:avLst/>
                </a:prstGeom>
                <a:noFill/>
              </p:spPr>
              <p:txBody>
                <a:bodyPr wrap="none" rtlCol="0">
                  <a:spAutoFit/>
                </a:bodyPr>
                <a:lstStyle/>
                <a:p>
                  <a:pPr>
                    <a:defRPr/>
                  </a:pPr>
                  <a:r>
                    <a:rPr lang="en-US" dirty="0">
                      <a:solidFill>
                        <a:prstClr val="black"/>
                      </a:solidFill>
                      <a:latin typeface="Calibri"/>
                      <a:cs typeface="Arial" charset="0"/>
                    </a:rPr>
                    <a:t>Scan index</a:t>
                  </a:r>
                </a:p>
              </p:txBody>
            </p:sp>
            <p:sp>
              <p:nvSpPr>
                <p:cNvPr id="107" name="TextBox 106"/>
                <p:cNvSpPr txBox="1"/>
                <p:nvPr/>
              </p:nvSpPr>
              <p:spPr>
                <a:xfrm>
                  <a:off x="752132" y="880646"/>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300</a:t>
                  </a:r>
                </a:p>
              </p:txBody>
            </p:sp>
            <p:sp>
              <p:nvSpPr>
                <p:cNvPr id="108" name="TextBox 107"/>
                <p:cNvSpPr txBox="1"/>
                <p:nvPr/>
              </p:nvSpPr>
              <p:spPr>
                <a:xfrm>
                  <a:off x="752132" y="1219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250</a:t>
                  </a:r>
                </a:p>
              </p:txBody>
            </p:sp>
          </p:grpSp>
          <p:sp>
            <p:nvSpPr>
              <p:cNvPr id="94" name="Rectangle 93"/>
              <p:cNvSpPr/>
              <p:nvPr/>
            </p:nvSpPr>
            <p:spPr>
              <a:xfrm>
                <a:off x="1746556" y="3653135"/>
                <a:ext cx="617824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dirty="0">
                    <a:solidFill>
                      <a:prstClr val="black"/>
                    </a:solidFill>
                    <a:latin typeface="Calibri"/>
                  </a:rPr>
                  <a:t>Number of precursors from </a:t>
                </a:r>
                <a:r>
                  <a:rPr lang="en-US" sz="2400" i="1" dirty="0">
                    <a:solidFill>
                      <a:prstClr val="black"/>
                    </a:solidFill>
                    <a:latin typeface="Calibri"/>
                  </a:rPr>
                  <a:t>m/z</a:t>
                </a:r>
                <a:r>
                  <a:rPr lang="en-US" sz="2400" dirty="0">
                    <a:solidFill>
                      <a:prstClr val="black"/>
                    </a:solidFill>
                    <a:latin typeface="Calibri"/>
                  </a:rPr>
                  <a:t> 400 to 1,000</a:t>
                </a:r>
              </a:p>
            </p:txBody>
          </p:sp>
        </p:grpSp>
        <p:sp>
          <p:nvSpPr>
            <p:cNvPr id="92" name="TextBox 91"/>
            <p:cNvSpPr txBox="1"/>
            <p:nvPr/>
          </p:nvSpPr>
          <p:spPr>
            <a:xfrm rot="16200000">
              <a:off x="-814928" y="4913777"/>
              <a:ext cx="2580988" cy="369332"/>
            </a:xfrm>
            <a:prstGeom prst="rect">
              <a:avLst/>
            </a:prstGeom>
            <a:noFill/>
          </p:spPr>
          <p:txBody>
            <a:bodyPr wrap="square" rtlCol="0">
              <a:spAutoFit/>
            </a:bodyPr>
            <a:lstStyle/>
            <a:p>
              <a:pPr algn="ctr">
                <a:defRPr/>
              </a:pPr>
              <a:r>
                <a:rPr lang="en-US" dirty="0">
                  <a:solidFill>
                    <a:prstClr val="black"/>
                  </a:solidFill>
                  <a:latin typeface="Calibri"/>
                  <a:cs typeface="Arial" charset="0"/>
                </a:rPr>
                <a:t>Number of precursors</a:t>
              </a:r>
            </a:p>
          </p:txBody>
        </p:sp>
      </p:grpSp>
      <p:grpSp>
        <p:nvGrpSpPr>
          <p:cNvPr id="24" name="Group 23"/>
          <p:cNvGrpSpPr/>
          <p:nvPr/>
        </p:nvGrpSpPr>
        <p:grpSpPr>
          <a:xfrm>
            <a:off x="2667814" y="2588435"/>
            <a:ext cx="7923986" cy="646331"/>
            <a:chOff x="1143814" y="2588434"/>
            <a:chExt cx="7923986" cy="646331"/>
          </a:xfrm>
        </p:grpSpPr>
        <p:cxnSp>
          <p:nvCxnSpPr>
            <p:cNvPr id="114" name="Straight Connector 113"/>
            <p:cNvCxnSpPr/>
            <p:nvPr/>
          </p:nvCxnSpPr>
          <p:spPr>
            <a:xfrm>
              <a:off x="1143814" y="2994737"/>
              <a:ext cx="695667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8013088" y="2588434"/>
              <a:ext cx="1054712" cy="646331"/>
            </a:xfrm>
            <a:prstGeom prst="rect">
              <a:avLst/>
            </a:prstGeom>
            <a:solidFill>
              <a:schemeClr val="bg1"/>
            </a:solidFill>
          </p:spPr>
          <p:txBody>
            <a:bodyPr wrap="none" rtlCol="0">
              <a:spAutoFit/>
            </a:bodyPr>
            <a:lstStyle/>
            <a:p>
              <a:pPr algn="ctr">
                <a:defRPr/>
              </a:pPr>
              <a:r>
                <a:rPr lang="en-US" dirty="0">
                  <a:solidFill>
                    <a:prstClr val="black"/>
                  </a:solidFill>
                  <a:latin typeface="Calibri"/>
                  <a:cs typeface="Arial" charset="0"/>
                </a:rPr>
                <a:t>Average: </a:t>
              </a:r>
            </a:p>
            <a:p>
              <a:pPr algn="ctr">
                <a:defRPr/>
              </a:pPr>
              <a:r>
                <a:rPr lang="en-US" b="1" dirty="0">
                  <a:solidFill>
                    <a:prstClr val="black"/>
                  </a:solidFill>
                  <a:latin typeface="Calibri"/>
                  <a:cs typeface="Arial" charset="0"/>
                </a:rPr>
                <a:t>120.58</a:t>
              </a:r>
            </a:p>
          </p:txBody>
        </p:sp>
      </p:grpSp>
    </p:spTree>
    <p:extLst>
      <p:ext uri="{BB962C8B-B14F-4D97-AF65-F5344CB8AC3E}">
        <p14:creationId xmlns:p14="http://schemas.microsoft.com/office/powerpoint/2010/main" val="365810638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Data Dependent Acquisition will Always Under Sample</a:t>
            </a:r>
          </a:p>
        </p:txBody>
      </p:sp>
      <p:pic>
        <p:nvPicPr>
          <p:cNvPr id="4" name="lucy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2049" y="1387929"/>
            <a:ext cx="5747656" cy="4310742"/>
          </a:xfrm>
          <a:prstGeom prst="rect">
            <a:avLst/>
          </a:prstGeom>
        </p:spPr>
      </p:pic>
    </p:spTree>
    <p:extLst>
      <p:ext uri="{BB962C8B-B14F-4D97-AF65-F5344CB8AC3E}">
        <p14:creationId xmlns:p14="http://schemas.microsoft.com/office/powerpoint/2010/main" val="130042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DDA always misses and is least reproducible on the low abundant signals</a:t>
            </a:r>
          </a:p>
        </p:txBody>
      </p:sp>
      <p:pic>
        <p:nvPicPr>
          <p:cNvPr id="4" name="Picture 3">
            <a:extLst>
              <a:ext uri="{FF2B5EF4-FFF2-40B4-BE49-F238E27FC236}">
                <a16:creationId xmlns:a16="http://schemas.microsoft.com/office/drawing/2014/main" id="{BC433F98-165B-49D1-AF68-C665EDE6A11D}"/>
              </a:ext>
            </a:extLst>
          </p:cNvPr>
          <p:cNvPicPr>
            <a:picLocks noChangeAspect="1"/>
          </p:cNvPicPr>
          <p:nvPr/>
        </p:nvPicPr>
        <p:blipFill>
          <a:blip r:embed="rId2"/>
          <a:stretch>
            <a:fillRect/>
          </a:stretch>
        </p:blipFill>
        <p:spPr>
          <a:xfrm>
            <a:off x="3810000" y="953180"/>
            <a:ext cx="4931545" cy="5655442"/>
          </a:xfrm>
          <a:prstGeom prst="rect">
            <a:avLst/>
          </a:prstGeom>
        </p:spPr>
      </p:pic>
      <p:sp>
        <p:nvSpPr>
          <p:cNvPr id="5" name="TextBox 4">
            <a:extLst>
              <a:ext uri="{FF2B5EF4-FFF2-40B4-BE49-F238E27FC236}">
                <a16:creationId xmlns:a16="http://schemas.microsoft.com/office/drawing/2014/main" id="{A3E2F2B7-AE2D-4823-ABED-7B7335768B98}"/>
              </a:ext>
            </a:extLst>
          </p:cNvPr>
          <p:cNvSpPr txBox="1"/>
          <p:nvPr/>
        </p:nvSpPr>
        <p:spPr>
          <a:xfrm>
            <a:off x="8915400" y="6423956"/>
            <a:ext cx="2954655" cy="369332"/>
          </a:xfrm>
          <a:prstGeom prst="rect">
            <a:avLst/>
          </a:prstGeom>
          <a:noFill/>
        </p:spPr>
        <p:txBody>
          <a:bodyPr wrap="none" rtlCol="0">
            <a:spAutoFit/>
          </a:bodyPr>
          <a:lstStyle/>
          <a:p>
            <a:r>
              <a:rPr lang="en-US" dirty="0"/>
              <a:t>Hoopmann et al, JPR 2009</a:t>
            </a:r>
          </a:p>
        </p:txBody>
      </p:sp>
    </p:spTree>
    <p:extLst>
      <p:ext uri="{BB962C8B-B14F-4D97-AF65-F5344CB8AC3E}">
        <p14:creationId xmlns:p14="http://schemas.microsoft.com/office/powerpoint/2010/main" val="161424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Visiting Seattle from Tallest to Smallest</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15</a:t>
            </a:fld>
            <a:endParaRPr lang="en-US">
              <a:solidFill>
                <a:srgbClr val="FFFFFF">
                  <a:lumMod val="95000"/>
                </a:srgbClr>
              </a:solidFill>
            </a:endParaRPr>
          </a:p>
        </p:txBody>
      </p:sp>
      <p:grpSp>
        <p:nvGrpSpPr>
          <p:cNvPr id="10" name="Group 9">
            <a:extLst>
              <a:ext uri="{FF2B5EF4-FFF2-40B4-BE49-F238E27FC236}">
                <a16:creationId xmlns:a16="http://schemas.microsoft.com/office/drawing/2014/main" id="{ECBFC6BD-98FA-4933-A2BE-04F30BEEA780}"/>
              </a:ext>
            </a:extLst>
          </p:cNvPr>
          <p:cNvGrpSpPr/>
          <p:nvPr/>
        </p:nvGrpSpPr>
        <p:grpSpPr>
          <a:xfrm>
            <a:off x="2038389" y="953180"/>
            <a:ext cx="1447800" cy="2856818"/>
            <a:chOff x="2038389" y="953180"/>
            <a:chExt cx="1447800" cy="2856818"/>
          </a:xfrm>
        </p:grpSpPr>
        <p:pic>
          <p:nvPicPr>
            <p:cNvPr id="12290" name="Picture 2">
              <a:extLst>
                <a:ext uri="{FF2B5EF4-FFF2-40B4-BE49-F238E27FC236}">
                  <a16:creationId xmlns:a16="http://schemas.microsoft.com/office/drawing/2014/main" id="{9AD13958-E9EA-43DD-BD6D-E9294C99A5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462444"/>
              <a:ext cx="1257379" cy="2347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E0D183-81D8-4F29-BA1E-0EF7F0C47D8C}"/>
                </a:ext>
              </a:extLst>
            </p:cNvPr>
            <p:cNvSpPr txBox="1"/>
            <p:nvPr/>
          </p:nvSpPr>
          <p:spPr>
            <a:xfrm>
              <a:off x="2038389" y="953180"/>
              <a:ext cx="1447800" cy="523220"/>
            </a:xfrm>
            <a:prstGeom prst="rect">
              <a:avLst/>
            </a:prstGeom>
            <a:noFill/>
          </p:spPr>
          <p:txBody>
            <a:bodyPr wrap="square" rtlCol="0">
              <a:spAutoFit/>
            </a:bodyPr>
            <a:lstStyle/>
            <a:p>
              <a:pPr marL="171450" indent="-171450"/>
              <a:r>
                <a:rPr lang="en-US" sz="1400" dirty="0"/>
                <a:t>2) Washington Mutual Tower</a:t>
              </a:r>
            </a:p>
          </p:txBody>
        </p:sp>
      </p:grpSp>
      <p:grpSp>
        <p:nvGrpSpPr>
          <p:cNvPr id="12" name="Group 11">
            <a:extLst>
              <a:ext uri="{FF2B5EF4-FFF2-40B4-BE49-F238E27FC236}">
                <a16:creationId xmlns:a16="http://schemas.microsoft.com/office/drawing/2014/main" id="{8EB8C1B5-8B5A-4DFA-BF0D-3617E15E21E9}"/>
              </a:ext>
            </a:extLst>
          </p:cNvPr>
          <p:cNvGrpSpPr/>
          <p:nvPr/>
        </p:nvGrpSpPr>
        <p:grpSpPr>
          <a:xfrm>
            <a:off x="3729966" y="988587"/>
            <a:ext cx="1859019" cy="2821411"/>
            <a:chOff x="3729966" y="988587"/>
            <a:chExt cx="1859019" cy="2821411"/>
          </a:xfrm>
        </p:grpSpPr>
        <p:pic>
          <p:nvPicPr>
            <p:cNvPr id="12292" name="Picture 4">
              <a:extLst>
                <a:ext uri="{FF2B5EF4-FFF2-40B4-BE49-F238E27FC236}">
                  <a16:creationId xmlns:a16="http://schemas.microsoft.com/office/drawing/2014/main" id="{890A0F75-1BC3-42A1-801A-1935E24F9E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532" y="1447798"/>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373465-43AB-4C49-8D60-245203190817}"/>
                </a:ext>
              </a:extLst>
            </p:cNvPr>
            <p:cNvSpPr txBox="1"/>
            <p:nvPr/>
          </p:nvSpPr>
          <p:spPr>
            <a:xfrm>
              <a:off x="3729966" y="988587"/>
              <a:ext cx="1859019" cy="307777"/>
            </a:xfrm>
            <a:prstGeom prst="rect">
              <a:avLst/>
            </a:prstGeom>
            <a:noFill/>
          </p:spPr>
          <p:txBody>
            <a:bodyPr wrap="square" rtlCol="0">
              <a:spAutoFit/>
            </a:bodyPr>
            <a:lstStyle/>
            <a:p>
              <a:pPr marL="171450" indent="-171450"/>
              <a:r>
                <a:rPr lang="en-US" sz="1400" dirty="0"/>
                <a:t>3) Two Union Square</a:t>
              </a:r>
            </a:p>
          </p:txBody>
        </p:sp>
      </p:grpSp>
      <p:grpSp>
        <p:nvGrpSpPr>
          <p:cNvPr id="8" name="Group 7">
            <a:extLst>
              <a:ext uri="{FF2B5EF4-FFF2-40B4-BE49-F238E27FC236}">
                <a16:creationId xmlns:a16="http://schemas.microsoft.com/office/drawing/2014/main" id="{3AEC3A1B-DD9D-493A-9451-F97786AA71BA}"/>
              </a:ext>
            </a:extLst>
          </p:cNvPr>
          <p:cNvGrpSpPr/>
          <p:nvPr/>
        </p:nvGrpSpPr>
        <p:grpSpPr>
          <a:xfrm>
            <a:off x="-23327" y="953180"/>
            <a:ext cx="1767139" cy="2856818"/>
            <a:chOff x="-23327" y="953180"/>
            <a:chExt cx="1767139" cy="2856818"/>
          </a:xfrm>
        </p:grpSpPr>
        <p:sp>
          <p:nvSpPr>
            <p:cNvPr id="7" name="TextBox 6">
              <a:extLst>
                <a:ext uri="{FF2B5EF4-FFF2-40B4-BE49-F238E27FC236}">
                  <a16:creationId xmlns:a16="http://schemas.microsoft.com/office/drawing/2014/main" id="{9A605E21-474E-4679-A0ED-D517CA5E6C23}"/>
                </a:ext>
              </a:extLst>
            </p:cNvPr>
            <p:cNvSpPr txBox="1"/>
            <p:nvPr/>
          </p:nvSpPr>
          <p:spPr>
            <a:xfrm>
              <a:off x="-23327" y="953180"/>
              <a:ext cx="1736373" cy="307777"/>
            </a:xfrm>
            <a:prstGeom prst="rect">
              <a:avLst/>
            </a:prstGeom>
            <a:noFill/>
          </p:spPr>
          <p:txBody>
            <a:bodyPr wrap="none" rtlCol="0">
              <a:spAutoFit/>
            </a:bodyPr>
            <a:lstStyle/>
            <a:p>
              <a:r>
                <a:rPr lang="en-US" sz="1400" dirty="0"/>
                <a:t>1) Columbia Center</a:t>
              </a:r>
            </a:p>
          </p:txBody>
        </p:sp>
        <p:pic>
          <p:nvPicPr>
            <p:cNvPr id="12296" name="Picture 8">
              <a:extLst>
                <a:ext uri="{FF2B5EF4-FFF2-40B4-BE49-F238E27FC236}">
                  <a16:creationId xmlns:a16="http://schemas.microsoft.com/office/drawing/2014/main" id="{425758F4-930F-4200-8C96-A9682BEFE8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76" y="1462444"/>
              <a:ext cx="1565036" cy="2347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320CC23-3988-45B2-B2C6-9DD269D1C340}"/>
              </a:ext>
            </a:extLst>
          </p:cNvPr>
          <p:cNvGrpSpPr/>
          <p:nvPr/>
        </p:nvGrpSpPr>
        <p:grpSpPr>
          <a:xfrm>
            <a:off x="5945095" y="957517"/>
            <a:ext cx="1859019" cy="2835377"/>
            <a:chOff x="5945095" y="957517"/>
            <a:chExt cx="1859019" cy="2835377"/>
          </a:xfrm>
        </p:grpSpPr>
        <p:pic>
          <p:nvPicPr>
            <p:cNvPr id="12294" name="Picture 6">
              <a:extLst>
                <a:ext uri="{FF2B5EF4-FFF2-40B4-BE49-F238E27FC236}">
                  <a16:creationId xmlns:a16="http://schemas.microsoft.com/office/drawing/2014/main" id="{C6C42A10-F595-4FDD-AAA4-81AFBD8DE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188" y="1430694"/>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3BE023-C631-45C8-8327-2D79CA9E4FF4}"/>
                </a:ext>
              </a:extLst>
            </p:cNvPr>
            <p:cNvSpPr txBox="1"/>
            <p:nvPr/>
          </p:nvSpPr>
          <p:spPr>
            <a:xfrm>
              <a:off x="5945095" y="957517"/>
              <a:ext cx="1859019" cy="523220"/>
            </a:xfrm>
            <a:prstGeom prst="rect">
              <a:avLst/>
            </a:prstGeom>
            <a:noFill/>
          </p:spPr>
          <p:txBody>
            <a:bodyPr wrap="square" rtlCol="0">
              <a:spAutoFit/>
            </a:bodyPr>
            <a:lstStyle/>
            <a:p>
              <a:pPr marL="171450" indent="-171450"/>
              <a:r>
                <a:rPr lang="en-US" sz="1400" dirty="0"/>
                <a:t>4) Seattle Municipal Tower</a:t>
              </a:r>
            </a:p>
          </p:txBody>
        </p:sp>
      </p:grpSp>
      <p:grpSp>
        <p:nvGrpSpPr>
          <p:cNvPr id="15" name="Group 14">
            <a:extLst>
              <a:ext uri="{FF2B5EF4-FFF2-40B4-BE49-F238E27FC236}">
                <a16:creationId xmlns:a16="http://schemas.microsoft.com/office/drawing/2014/main" id="{F528C7D0-E436-4911-998E-FE63DD16C8C5}"/>
              </a:ext>
            </a:extLst>
          </p:cNvPr>
          <p:cNvGrpSpPr/>
          <p:nvPr/>
        </p:nvGrpSpPr>
        <p:grpSpPr>
          <a:xfrm>
            <a:off x="8082557" y="962559"/>
            <a:ext cx="1859019" cy="2830335"/>
            <a:chOff x="8082557" y="962559"/>
            <a:chExt cx="1859019" cy="2830335"/>
          </a:xfrm>
        </p:grpSpPr>
        <p:pic>
          <p:nvPicPr>
            <p:cNvPr id="12298" name="Picture 10">
              <a:extLst>
                <a:ext uri="{FF2B5EF4-FFF2-40B4-BE49-F238E27FC236}">
                  <a16:creationId xmlns:a16="http://schemas.microsoft.com/office/drawing/2014/main" id="{74356FFE-03A9-4CEF-BE5A-C066DAC3F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4667" y="1430694"/>
              <a:ext cx="1574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9A3827-ABBE-481B-BB76-28AB5044AAF1}"/>
                </a:ext>
              </a:extLst>
            </p:cNvPr>
            <p:cNvSpPr txBox="1"/>
            <p:nvPr/>
          </p:nvSpPr>
          <p:spPr>
            <a:xfrm>
              <a:off x="8082557" y="962559"/>
              <a:ext cx="1859019" cy="307777"/>
            </a:xfrm>
            <a:prstGeom prst="rect">
              <a:avLst/>
            </a:prstGeom>
            <a:noFill/>
          </p:spPr>
          <p:txBody>
            <a:bodyPr wrap="square" rtlCol="0">
              <a:spAutoFit/>
            </a:bodyPr>
            <a:lstStyle/>
            <a:p>
              <a:pPr marL="171450" indent="-171450"/>
              <a:r>
                <a:rPr lang="en-US" sz="1400" dirty="0"/>
                <a:t>5) F5 Tower</a:t>
              </a:r>
            </a:p>
          </p:txBody>
        </p:sp>
      </p:grpSp>
      <p:grpSp>
        <p:nvGrpSpPr>
          <p:cNvPr id="17" name="Group 16">
            <a:extLst>
              <a:ext uri="{FF2B5EF4-FFF2-40B4-BE49-F238E27FC236}">
                <a16:creationId xmlns:a16="http://schemas.microsoft.com/office/drawing/2014/main" id="{AFE3C3E7-9350-44EA-BF4C-ED41988A54D5}"/>
              </a:ext>
            </a:extLst>
          </p:cNvPr>
          <p:cNvGrpSpPr/>
          <p:nvPr/>
        </p:nvGrpSpPr>
        <p:grpSpPr>
          <a:xfrm>
            <a:off x="10140131" y="962559"/>
            <a:ext cx="1859019" cy="2815689"/>
            <a:chOff x="10140131" y="962559"/>
            <a:chExt cx="1859019" cy="2815689"/>
          </a:xfrm>
        </p:grpSpPr>
        <p:pic>
          <p:nvPicPr>
            <p:cNvPr id="12300" name="Picture 12">
              <a:extLst>
                <a:ext uri="{FF2B5EF4-FFF2-40B4-BE49-F238E27FC236}">
                  <a16:creationId xmlns:a16="http://schemas.microsoft.com/office/drawing/2014/main" id="{F0227285-35C7-454A-9929-24B5FC65BF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0020" y="1430694"/>
              <a:ext cx="1565036" cy="23475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D762968-371E-44C3-B11F-90EE626CD315}"/>
                </a:ext>
              </a:extLst>
            </p:cNvPr>
            <p:cNvSpPr txBox="1"/>
            <p:nvPr/>
          </p:nvSpPr>
          <p:spPr>
            <a:xfrm>
              <a:off x="10140131" y="962559"/>
              <a:ext cx="1859019" cy="307777"/>
            </a:xfrm>
            <a:prstGeom prst="rect">
              <a:avLst/>
            </a:prstGeom>
            <a:noFill/>
          </p:spPr>
          <p:txBody>
            <a:bodyPr wrap="square" rtlCol="0">
              <a:spAutoFit/>
            </a:bodyPr>
            <a:lstStyle/>
            <a:p>
              <a:pPr marL="171450" indent="-171450"/>
              <a:r>
                <a:rPr lang="en-US" sz="1400" dirty="0"/>
                <a:t>6) Safeco Plaza</a:t>
              </a:r>
            </a:p>
          </p:txBody>
        </p:sp>
      </p:grpSp>
      <p:grpSp>
        <p:nvGrpSpPr>
          <p:cNvPr id="19" name="Group 18">
            <a:extLst>
              <a:ext uri="{FF2B5EF4-FFF2-40B4-BE49-F238E27FC236}">
                <a16:creationId xmlns:a16="http://schemas.microsoft.com/office/drawing/2014/main" id="{FB764571-3F92-4319-BDE7-4237E71A29E2}"/>
              </a:ext>
            </a:extLst>
          </p:cNvPr>
          <p:cNvGrpSpPr/>
          <p:nvPr/>
        </p:nvGrpSpPr>
        <p:grpSpPr>
          <a:xfrm>
            <a:off x="16027" y="3857596"/>
            <a:ext cx="1726948" cy="2827014"/>
            <a:chOff x="16027" y="3857596"/>
            <a:chExt cx="1726948" cy="2827014"/>
          </a:xfrm>
        </p:grpSpPr>
        <p:pic>
          <p:nvPicPr>
            <p:cNvPr id="12302" name="Picture 14">
              <a:extLst>
                <a:ext uri="{FF2B5EF4-FFF2-40B4-BE49-F238E27FC236}">
                  <a16:creationId xmlns:a16="http://schemas.microsoft.com/office/drawing/2014/main" id="{2282261E-AFE1-4842-B8E9-69F460327F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776" y="4338312"/>
              <a:ext cx="1564199" cy="234629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F481B7-1C57-4DAF-81FF-207D5D175BD9}"/>
                </a:ext>
              </a:extLst>
            </p:cNvPr>
            <p:cNvSpPr txBox="1"/>
            <p:nvPr/>
          </p:nvSpPr>
          <p:spPr>
            <a:xfrm>
              <a:off x="16027" y="3857596"/>
              <a:ext cx="1688283" cy="307777"/>
            </a:xfrm>
            <a:prstGeom prst="rect">
              <a:avLst/>
            </a:prstGeom>
            <a:noFill/>
          </p:spPr>
          <p:txBody>
            <a:bodyPr wrap="none" rtlCol="0">
              <a:spAutoFit/>
            </a:bodyPr>
            <a:lstStyle/>
            <a:p>
              <a:r>
                <a:rPr lang="en-US" sz="1400" dirty="0"/>
                <a:t>7) US Bank Center</a:t>
              </a:r>
            </a:p>
          </p:txBody>
        </p:sp>
      </p:grpSp>
      <p:grpSp>
        <p:nvGrpSpPr>
          <p:cNvPr id="21" name="Group 20">
            <a:extLst>
              <a:ext uri="{FF2B5EF4-FFF2-40B4-BE49-F238E27FC236}">
                <a16:creationId xmlns:a16="http://schemas.microsoft.com/office/drawing/2014/main" id="{BF86F860-99E2-4BCD-B109-0DDD506DE864}"/>
              </a:ext>
            </a:extLst>
          </p:cNvPr>
          <p:cNvGrpSpPr/>
          <p:nvPr/>
        </p:nvGrpSpPr>
        <p:grpSpPr>
          <a:xfrm>
            <a:off x="1918147" y="3857596"/>
            <a:ext cx="1568042" cy="2852414"/>
            <a:chOff x="1918147" y="3857596"/>
            <a:chExt cx="1568042" cy="2852414"/>
          </a:xfrm>
        </p:grpSpPr>
        <p:pic>
          <p:nvPicPr>
            <p:cNvPr id="12304" name="Picture 16">
              <a:extLst>
                <a:ext uri="{FF2B5EF4-FFF2-40B4-BE49-F238E27FC236}">
                  <a16:creationId xmlns:a16="http://schemas.microsoft.com/office/drawing/2014/main" id="{22B4D933-8D7F-4034-93D8-A768424219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443" r="10794"/>
            <a:stretch/>
          </p:blipFill>
          <p:spPr bwMode="auto">
            <a:xfrm>
              <a:off x="2038389" y="4363712"/>
              <a:ext cx="1447800" cy="234629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ED3B3E4-F29B-4A14-A229-044C80A01EA2}"/>
                </a:ext>
              </a:extLst>
            </p:cNvPr>
            <p:cNvSpPr txBox="1"/>
            <p:nvPr/>
          </p:nvSpPr>
          <p:spPr>
            <a:xfrm>
              <a:off x="1918147" y="3857596"/>
              <a:ext cx="1518364" cy="307777"/>
            </a:xfrm>
            <a:prstGeom prst="rect">
              <a:avLst/>
            </a:prstGeom>
            <a:noFill/>
          </p:spPr>
          <p:txBody>
            <a:bodyPr wrap="none" rtlCol="0">
              <a:spAutoFit/>
            </a:bodyPr>
            <a:lstStyle/>
            <a:p>
              <a:r>
                <a:rPr lang="en-US" sz="1400" dirty="0"/>
                <a:t>8) Space Needle</a:t>
              </a:r>
            </a:p>
          </p:txBody>
        </p:sp>
      </p:grpSp>
      <p:grpSp>
        <p:nvGrpSpPr>
          <p:cNvPr id="23" name="Group 22">
            <a:extLst>
              <a:ext uri="{FF2B5EF4-FFF2-40B4-BE49-F238E27FC236}">
                <a16:creationId xmlns:a16="http://schemas.microsoft.com/office/drawing/2014/main" id="{532AA9FB-16B2-46B3-BA34-7108018CE463}"/>
              </a:ext>
            </a:extLst>
          </p:cNvPr>
          <p:cNvGrpSpPr/>
          <p:nvPr/>
        </p:nvGrpSpPr>
        <p:grpSpPr>
          <a:xfrm>
            <a:off x="3736316" y="3877908"/>
            <a:ext cx="1978684" cy="2806702"/>
            <a:chOff x="3736316" y="3877908"/>
            <a:chExt cx="1978684" cy="2806702"/>
          </a:xfrm>
        </p:grpSpPr>
        <p:pic>
          <p:nvPicPr>
            <p:cNvPr id="12306" name="Picture 18">
              <a:extLst>
                <a:ext uri="{FF2B5EF4-FFF2-40B4-BE49-F238E27FC236}">
                  <a16:creationId xmlns:a16="http://schemas.microsoft.com/office/drawing/2014/main" id="{9CE66C34-DE52-4C46-A63B-4B5C89774B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4232" y="4363712"/>
              <a:ext cx="1740136" cy="23208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4EA8E82-8C11-4D91-96A5-A1D34A5D44ED}"/>
                </a:ext>
              </a:extLst>
            </p:cNvPr>
            <p:cNvSpPr txBox="1"/>
            <p:nvPr/>
          </p:nvSpPr>
          <p:spPr>
            <a:xfrm>
              <a:off x="3736316" y="3877908"/>
              <a:ext cx="1978684" cy="523220"/>
            </a:xfrm>
            <a:prstGeom prst="rect">
              <a:avLst/>
            </a:prstGeom>
            <a:noFill/>
          </p:spPr>
          <p:txBody>
            <a:bodyPr wrap="square" rtlCol="0">
              <a:spAutoFit/>
            </a:bodyPr>
            <a:lstStyle/>
            <a:p>
              <a:pPr marL="228600" indent="-228600"/>
              <a:r>
                <a:rPr lang="en-US" sz="1400" dirty="0"/>
                <a:t>9) Russell Investments Center</a:t>
              </a:r>
            </a:p>
          </p:txBody>
        </p:sp>
      </p:grpSp>
      <p:grpSp>
        <p:nvGrpSpPr>
          <p:cNvPr id="25" name="Group 24">
            <a:extLst>
              <a:ext uri="{FF2B5EF4-FFF2-40B4-BE49-F238E27FC236}">
                <a16:creationId xmlns:a16="http://schemas.microsoft.com/office/drawing/2014/main" id="{A99332AA-7115-42B6-ADD0-9DFA58DE1CF2}"/>
              </a:ext>
            </a:extLst>
          </p:cNvPr>
          <p:cNvGrpSpPr/>
          <p:nvPr/>
        </p:nvGrpSpPr>
        <p:grpSpPr>
          <a:xfrm>
            <a:off x="5825430" y="3903763"/>
            <a:ext cx="1978684" cy="2796143"/>
            <a:chOff x="5825430" y="3903763"/>
            <a:chExt cx="1978684" cy="2796143"/>
          </a:xfrm>
        </p:grpSpPr>
        <p:pic>
          <p:nvPicPr>
            <p:cNvPr id="12308" name="Picture 20">
              <a:extLst>
                <a:ext uri="{FF2B5EF4-FFF2-40B4-BE49-F238E27FC236}">
                  <a16:creationId xmlns:a16="http://schemas.microsoft.com/office/drawing/2014/main" id="{CDD37704-78FB-4C2F-A1CC-5CBEEE486A4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559" r="12832"/>
            <a:stretch/>
          </p:blipFill>
          <p:spPr bwMode="auto">
            <a:xfrm>
              <a:off x="6033855" y="4363712"/>
              <a:ext cx="1740136" cy="23361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390781C-AF27-45A5-AC8E-9241CC40D8E6}"/>
                </a:ext>
              </a:extLst>
            </p:cNvPr>
            <p:cNvSpPr txBox="1"/>
            <p:nvPr/>
          </p:nvSpPr>
          <p:spPr>
            <a:xfrm>
              <a:off x="5825430" y="3903763"/>
              <a:ext cx="1978684" cy="307777"/>
            </a:xfrm>
            <a:prstGeom prst="rect">
              <a:avLst/>
            </a:prstGeom>
            <a:noFill/>
          </p:spPr>
          <p:txBody>
            <a:bodyPr wrap="square" rtlCol="0">
              <a:spAutoFit/>
            </a:bodyPr>
            <a:lstStyle/>
            <a:p>
              <a:pPr marL="228600" indent="-228600"/>
              <a:r>
                <a:rPr lang="en-US" sz="1400" dirty="0"/>
                <a:t>10) DocuSign Tower</a:t>
              </a:r>
            </a:p>
          </p:txBody>
        </p:sp>
      </p:grpSp>
      <p:grpSp>
        <p:nvGrpSpPr>
          <p:cNvPr id="27" name="Group 26">
            <a:extLst>
              <a:ext uri="{FF2B5EF4-FFF2-40B4-BE49-F238E27FC236}">
                <a16:creationId xmlns:a16="http://schemas.microsoft.com/office/drawing/2014/main" id="{3FE9D4FD-300D-4D49-9186-DAFDF6ADED48}"/>
              </a:ext>
            </a:extLst>
          </p:cNvPr>
          <p:cNvGrpSpPr/>
          <p:nvPr/>
        </p:nvGrpSpPr>
        <p:grpSpPr>
          <a:xfrm>
            <a:off x="8082557" y="3903763"/>
            <a:ext cx="1978684" cy="2814384"/>
            <a:chOff x="8082557" y="3903763"/>
            <a:chExt cx="1978684" cy="2814384"/>
          </a:xfrm>
        </p:grpSpPr>
        <p:pic>
          <p:nvPicPr>
            <p:cNvPr id="12310" name="Picture 22">
              <a:extLst>
                <a:ext uri="{FF2B5EF4-FFF2-40B4-BE49-F238E27FC236}">
                  <a16:creationId xmlns:a16="http://schemas.microsoft.com/office/drawing/2014/main" id="{5839CA46-8888-4008-9F7C-ECC2A289C0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92916" y="4338312"/>
              <a:ext cx="1789283" cy="23798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CA8803-9F5B-41C5-AD1B-C8ED171FFAAB}"/>
                </a:ext>
              </a:extLst>
            </p:cNvPr>
            <p:cNvSpPr txBox="1"/>
            <p:nvPr/>
          </p:nvSpPr>
          <p:spPr>
            <a:xfrm>
              <a:off x="8082557" y="3903763"/>
              <a:ext cx="1978684" cy="307777"/>
            </a:xfrm>
            <a:prstGeom prst="rect">
              <a:avLst/>
            </a:prstGeom>
            <a:noFill/>
          </p:spPr>
          <p:txBody>
            <a:bodyPr wrap="square" rtlCol="0">
              <a:spAutoFit/>
            </a:bodyPr>
            <a:lstStyle/>
            <a:p>
              <a:pPr marL="228600" indent="-228600"/>
              <a:r>
                <a:rPr lang="en-US" sz="1400" dirty="0"/>
                <a:t>11) 800 Fifth Ave</a:t>
              </a:r>
            </a:p>
          </p:txBody>
        </p:sp>
      </p:grpSp>
      <p:grpSp>
        <p:nvGrpSpPr>
          <p:cNvPr id="29" name="Group 28">
            <a:extLst>
              <a:ext uri="{FF2B5EF4-FFF2-40B4-BE49-F238E27FC236}">
                <a16:creationId xmlns:a16="http://schemas.microsoft.com/office/drawing/2014/main" id="{4C06014A-A82A-4B0D-B479-63E78837A156}"/>
              </a:ext>
            </a:extLst>
          </p:cNvPr>
          <p:cNvGrpSpPr/>
          <p:nvPr/>
        </p:nvGrpSpPr>
        <p:grpSpPr>
          <a:xfrm>
            <a:off x="10102031" y="3903762"/>
            <a:ext cx="1978684" cy="2780849"/>
            <a:chOff x="10102031" y="3903762"/>
            <a:chExt cx="1978684" cy="2780849"/>
          </a:xfrm>
        </p:grpSpPr>
        <p:pic>
          <p:nvPicPr>
            <p:cNvPr id="12312" name="Picture 24">
              <a:extLst>
                <a:ext uri="{FF2B5EF4-FFF2-40B4-BE49-F238E27FC236}">
                  <a16:creationId xmlns:a16="http://schemas.microsoft.com/office/drawing/2014/main" id="{AEAB0C3A-3267-47B9-B76E-9DFF46D7C79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05664" y="4306563"/>
              <a:ext cx="1585366" cy="23780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9628672-C74F-4CDB-AF0F-4728B26C3CE4}"/>
                </a:ext>
              </a:extLst>
            </p:cNvPr>
            <p:cNvSpPr txBox="1"/>
            <p:nvPr/>
          </p:nvSpPr>
          <p:spPr>
            <a:xfrm>
              <a:off x="10102031" y="3903762"/>
              <a:ext cx="1978684" cy="307777"/>
            </a:xfrm>
            <a:prstGeom prst="rect">
              <a:avLst/>
            </a:prstGeom>
            <a:noFill/>
          </p:spPr>
          <p:txBody>
            <a:bodyPr wrap="square" rtlCol="0">
              <a:spAutoFit/>
            </a:bodyPr>
            <a:lstStyle/>
            <a:p>
              <a:pPr marL="228600" indent="-228600"/>
              <a:r>
                <a:rPr lang="en-US" sz="1400" dirty="0"/>
                <a:t>12) 901 Fifth Ave</a:t>
              </a:r>
            </a:p>
          </p:txBody>
        </p:sp>
      </p:grpSp>
    </p:spTree>
    <p:extLst>
      <p:ext uri="{BB962C8B-B14F-4D97-AF65-F5344CB8AC3E}">
        <p14:creationId xmlns:p14="http://schemas.microsoft.com/office/powerpoint/2010/main" val="32200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would miss …</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16</a:t>
            </a:fld>
            <a:endParaRPr lang="en-US">
              <a:solidFill>
                <a:srgbClr val="FFFFFF">
                  <a:lumMod val="95000"/>
                </a:srgbClr>
              </a:solidFill>
            </a:endParaRPr>
          </a:p>
        </p:txBody>
      </p:sp>
      <p:pic>
        <p:nvPicPr>
          <p:cNvPr id="13314" name="Picture 2" descr="Washington The Pike Place Public Market Soul of the City Books  elektroelement.com.mk">
            <a:extLst>
              <a:ext uri="{FF2B5EF4-FFF2-40B4-BE49-F238E27FC236}">
                <a16:creationId xmlns:a16="http://schemas.microsoft.com/office/drawing/2014/main" id="{225684DC-4B3B-4E1D-B178-DDACB38F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14372"/>
            <a:ext cx="3593839"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op 25 Attractions | Visit Seattle">
            <a:extLst>
              <a:ext uri="{FF2B5EF4-FFF2-40B4-BE49-F238E27FC236}">
                <a16:creationId xmlns:a16="http://schemas.microsoft.com/office/drawing/2014/main" id="{3C5F1D7E-C808-4768-B0F4-0345151174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431" y="1021885"/>
            <a:ext cx="3834497"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DCC9209-49A2-4F9E-8A19-52BE3782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4" y="2833152"/>
            <a:ext cx="2540381"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8DC88C53-19CE-4A24-A118-2B75155B7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273" y="3811511"/>
            <a:ext cx="3432727" cy="2660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DD444BF-52AD-43CC-8714-71A67E581BD5}"/>
              </a:ext>
            </a:extLst>
          </p:cNvPr>
          <p:cNvPicPr>
            <a:picLocks noChangeAspect="1"/>
          </p:cNvPicPr>
          <p:nvPr/>
        </p:nvPicPr>
        <p:blipFill>
          <a:blip r:embed="rId6"/>
          <a:stretch>
            <a:fillRect/>
          </a:stretch>
        </p:blipFill>
        <p:spPr>
          <a:xfrm>
            <a:off x="7465282" y="1070252"/>
            <a:ext cx="4650518" cy="2864978"/>
          </a:xfrm>
          <a:prstGeom prst="rect">
            <a:avLst/>
          </a:prstGeom>
        </p:spPr>
      </p:pic>
      <p:pic>
        <p:nvPicPr>
          <p:cNvPr id="13324" name="Picture 12">
            <a:extLst>
              <a:ext uri="{FF2B5EF4-FFF2-40B4-BE49-F238E27FC236}">
                <a16:creationId xmlns:a16="http://schemas.microsoft.com/office/drawing/2014/main" id="{6A7A555B-48AB-45CC-B1CB-7266D6D7C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64686"/>
            <a:ext cx="3856324"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C9DBA00F-7AA3-4715-AC36-B1B70FCA0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4129110"/>
            <a:ext cx="3514725" cy="2343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68312" y="1886484"/>
            <a:ext cx="8798176" cy="3046988"/>
          </a:xfrm>
          <a:prstGeom prst="rect">
            <a:avLst/>
          </a:prstGeom>
          <a:solidFill>
            <a:schemeClr val="bg1">
              <a:lumMod val="95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auto">
              <a:spcBef>
                <a:spcPts val="0"/>
              </a:spcBef>
              <a:spcAft>
                <a:spcPts val="0"/>
              </a:spcAft>
              <a:defRPr/>
            </a:pPr>
            <a:r>
              <a:rPr lang="en-US" sz="4800" dirty="0">
                <a:solidFill>
                  <a:srgbClr val="292934"/>
                </a:solidFill>
                <a:latin typeface="Calibri"/>
              </a:rPr>
              <a:t>If you wouldn’t visit Seattle by going to the tallest structures, why would we use this approach to understand protein mixtures???</a:t>
            </a:r>
          </a:p>
        </p:txBody>
      </p:sp>
    </p:spTree>
    <p:extLst>
      <p:ext uri="{BB962C8B-B14F-4D97-AF65-F5344CB8AC3E}">
        <p14:creationId xmlns:p14="http://schemas.microsoft.com/office/powerpoint/2010/main" val="41490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pic>
        <p:nvPicPr>
          <p:cNvPr id="17" name="Picture 16">
            <a:extLst>
              <a:ext uri="{FF2B5EF4-FFF2-40B4-BE49-F238E27FC236}">
                <a16:creationId xmlns:a16="http://schemas.microsoft.com/office/drawing/2014/main" id="{728710CB-9EBD-4BB0-B673-56EADAA7C97D}"/>
              </a:ext>
            </a:extLst>
          </p:cNvPr>
          <p:cNvPicPr>
            <a:picLocks noChangeAspect="1"/>
          </p:cNvPicPr>
          <p:nvPr/>
        </p:nvPicPr>
        <p:blipFill>
          <a:blip r:embed="rId5"/>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3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18</a:t>
            </a:fld>
            <a:endParaRPr lang="en-US">
              <a:solidFill>
                <a:srgbClr val="FFFFFF">
                  <a:lumMod val="95000"/>
                </a:srgbClr>
              </a:solidFill>
            </a:endParaRPr>
          </a:p>
        </p:txBody>
      </p:sp>
      <p:sp>
        <p:nvSpPr>
          <p:cNvPr id="4" name="Rectangle 3"/>
          <p:cNvSpPr/>
          <p:nvPr/>
        </p:nvSpPr>
        <p:spPr>
          <a:xfrm>
            <a:off x="2362200" y="1600200"/>
            <a:ext cx="8001000" cy="3962400"/>
          </a:xfrm>
          <a:prstGeom prst="rect">
            <a:avLst/>
          </a:prstGeom>
          <a:solidFill>
            <a:schemeClr val="accent1">
              <a:lumMod val="60000"/>
              <a:lumOff val="40000"/>
            </a:schemeClr>
          </a:solidFill>
          <a:ln w="381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defRPr/>
            </a:pPr>
            <a:r>
              <a:rPr lang="en-US" sz="6600" b="1" i="1" dirty="0">
                <a:solidFill>
                  <a:srgbClr val="292934"/>
                </a:solidFill>
                <a:latin typeface="Calibri"/>
              </a:rPr>
              <a:t>Build on Other People’s Knowledge</a:t>
            </a:r>
          </a:p>
        </p:txBody>
      </p:sp>
    </p:spTree>
    <p:extLst>
      <p:ext uri="{BB962C8B-B14F-4D97-AF65-F5344CB8AC3E}">
        <p14:creationId xmlns:p14="http://schemas.microsoft.com/office/powerpoint/2010/main" val="204396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19</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8D052271-4023-488F-9107-A24935321E1A}"/>
              </a:ext>
            </a:extLst>
          </p:cNvPr>
          <p:cNvPicPr>
            <a:picLocks noChangeAspect="1"/>
          </p:cNvPicPr>
          <p:nvPr/>
        </p:nvPicPr>
        <p:blipFill>
          <a:blip r:embed="rId2"/>
          <a:stretch>
            <a:fillRect/>
          </a:stretch>
        </p:blipFill>
        <p:spPr>
          <a:xfrm>
            <a:off x="2209800" y="978580"/>
            <a:ext cx="8420177" cy="5410200"/>
          </a:xfrm>
          <a:prstGeom prst="rect">
            <a:avLst/>
          </a:prstGeom>
        </p:spPr>
      </p:pic>
    </p:spTree>
    <p:extLst>
      <p:ext uri="{BB962C8B-B14F-4D97-AF65-F5344CB8AC3E}">
        <p14:creationId xmlns:p14="http://schemas.microsoft.com/office/powerpoint/2010/main" val="246491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ss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514600"/>
            <a:ext cx="3629025" cy="3962400"/>
          </a:xfrm>
          <a:prstGeom prst="rect">
            <a:avLst/>
          </a:prstGeom>
          <a:noFill/>
          <a:extLst>
            <a:ext uri="{909E8E84-426E-40DD-AFC4-6F175D3DCCD1}">
              <a14:hiddenFill xmlns:a14="http://schemas.microsoft.com/office/drawing/2010/main">
                <a:solidFill>
                  <a:srgbClr val="FFFFFF"/>
                </a:solidFill>
              </a14:hiddenFill>
            </a:ext>
          </a:extLst>
        </p:spPr>
      </p:pic>
      <p:sp>
        <p:nvSpPr>
          <p:cNvPr id="9219" name="Text Box 3"/>
          <p:cNvSpPr txBox="1">
            <a:spLocks noChangeArrowheads="1"/>
          </p:cNvSpPr>
          <p:nvPr/>
        </p:nvSpPr>
        <p:spPr bwMode="auto">
          <a:xfrm>
            <a:off x="1720859" y="152400"/>
            <a:ext cx="87502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Traditional Automated Immunoassays</a:t>
            </a:r>
          </a:p>
        </p:txBody>
      </p:sp>
      <p:sp>
        <p:nvSpPr>
          <p:cNvPr id="9220" name="Text Box 4"/>
          <p:cNvSpPr txBox="1">
            <a:spLocks noChangeArrowheads="1"/>
          </p:cNvSpPr>
          <p:nvPr/>
        </p:nvSpPr>
        <p:spPr bwMode="auto">
          <a:xfrm>
            <a:off x="2285999" y="1012530"/>
            <a:ext cx="7620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dirty="0">
                <a:solidFill>
                  <a:srgbClr val="000000"/>
                </a:solidFill>
              </a:rPr>
              <a:t>Capture antibody selects sandwiches </a:t>
            </a:r>
            <a:br>
              <a:rPr lang="en-US" sz="2800" dirty="0">
                <a:solidFill>
                  <a:srgbClr val="000000"/>
                </a:solidFill>
              </a:rPr>
            </a:br>
            <a:r>
              <a:rPr lang="en-US" sz="2800" dirty="0">
                <a:solidFill>
                  <a:srgbClr val="000000"/>
                </a:solidFill>
              </a:rPr>
              <a:t>detected by enzyme-conjugated secondary</a:t>
            </a:r>
            <a:br>
              <a:rPr lang="en-US" sz="2800" dirty="0">
                <a:solidFill>
                  <a:srgbClr val="000000"/>
                </a:solidFill>
              </a:rPr>
            </a:br>
            <a:r>
              <a:rPr lang="en-US" sz="2800" i="1" dirty="0">
                <a:solidFill>
                  <a:srgbClr val="000000"/>
                </a:solidFill>
              </a:rPr>
              <a:t>Generally, one at a time</a:t>
            </a:r>
          </a:p>
        </p:txBody>
      </p:sp>
    </p:spTree>
    <p:extLst>
      <p:ext uri="{BB962C8B-B14F-4D97-AF65-F5344CB8AC3E}">
        <p14:creationId xmlns:p14="http://schemas.microsoft.com/office/powerpoint/2010/main" val="305437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A119-2F1D-4BA9-BAD7-6098558F51AC}"/>
              </a:ext>
            </a:extLst>
          </p:cNvPr>
          <p:cNvSpPr>
            <a:spLocks noGrp="1"/>
          </p:cNvSpPr>
          <p:nvPr>
            <p:ph type="title"/>
          </p:nvPr>
        </p:nvSpPr>
        <p:spPr/>
        <p:txBody>
          <a:bodyPr/>
          <a:lstStyle/>
          <a:p>
            <a:r>
              <a:rPr lang="en-US" dirty="0"/>
              <a:t>So what do we do?</a:t>
            </a:r>
          </a:p>
        </p:txBody>
      </p:sp>
      <p:sp>
        <p:nvSpPr>
          <p:cNvPr id="3" name="Slide Number Placeholder 2">
            <a:extLst>
              <a:ext uri="{FF2B5EF4-FFF2-40B4-BE49-F238E27FC236}">
                <a16:creationId xmlns:a16="http://schemas.microsoft.com/office/drawing/2014/main" id="{397700E3-F369-47B4-B821-921D1B91A2ED}"/>
              </a:ext>
            </a:extLst>
          </p:cNvPr>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20</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732C7FFC-BF79-4F54-A8CE-BF8F22C64F0D}"/>
              </a:ext>
            </a:extLst>
          </p:cNvPr>
          <p:cNvPicPr>
            <a:picLocks noChangeAspect="1"/>
          </p:cNvPicPr>
          <p:nvPr/>
        </p:nvPicPr>
        <p:blipFill>
          <a:blip r:embed="rId2"/>
          <a:stretch>
            <a:fillRect/>
          </a:stretch>
        </p:blipFill>
        <p:spPr>
          <a:xfrm>
            <a:off x="1752600" y="978580"/>
            <a:ext cx="8880129" cy="5746654"/>
          </a:xfrm>
          <a:prstGeom prst="rect">
            <a:avLst/>
          </a:prstGeom>
        </p:spPr>
      </p:pic>
    </p:spTree>
    <p:extLst>
      <p:ext uri="{BB962C8B-B14F-4D97-AF65-F5344CB8AC3E}">
        <p14:creationId xmlns:p14="http://schemas.microsoft.com/office/powerpoint/2010/main" val="2105987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981200" y="149226"/>
            <a:ext cx="8305800" cy="917575"/>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i="1" dirty="0">
                <a:solidFill>
                  <a:srgbClr val="000000"/>
                </a:solidFill>
                <a:latin typeface="Calibri" pitchFamily="34" charset="0"/>
                <a:cs typeface="Calibri" pitchFamily="34" charset="0"/>
              </a:rPr>
              <a:t>C. </a:t>
            </a:r>
            <a:r>
              <a:rPr lang="en-US" sz="2800" i="1" dirty="0" err="1">
                <a:solidFill>
                  <a:srgbClr val="000000"/>
                </a:solidFill>
                <a:latin typeface="Calibri" pitchFamily="34" charset="0"/>
                <a:cs typeface="Calibri" pitchFamily="34" charset="0"/>
              </a:rPr>
              <a:t>elegans</a:t>
            </a:r>
            <a:r>
              <a:rPr lang="en-US" sz="2800" i="1" dirty="0">
                <a:solidFill>
                  <a:srgbClr val="000000"/>
                </a:solidFill>
                <a:latin typeface="Calibri" pitchFamily="34" charset="0"/>
                <a:cs typeface="Calibri" pitchFamily="34" charset="0"/>
              </a:rPr>
              <a:t> </a:t>
            </a:r>
            <a:r>
              <a:rPr lang="en-US" sz="2800" dirty="0">
                <a:solidFill>
                  <a:srgbClr val="000000"/>
                </a:solidFill>
                <a:latin typeface="Calibri" pitchFamily="34" charset="0"/>
                <a:cs typeface="Calibri" pitchFamily="34" charset="0"/>
              </a:rPr>
              <a:t>as an </a:t>
            </a:r>
            <a:r>
              <a:rPr lang="en-US" sz="2800" i="1" dirty="0">
                <a:solidFill>
                  <a:srgbClr val="000000"/>
                </a:solidFill>
                <a:latin typeface="Calibri" pitchFamily="34" charset="0"/>
                <a:cs typeface="Calibri" pitchFamily="34" charset="0"/>
              </a:rPr>
              <a:t>In Vivo</a:t>
            </a:r>
            <a:r>
              <a:rPr lang="en-US" sz="2800" dirty="0">
                <a:solidFill>
                  <a:srgbClr val="000000"/>
                </a:solidFill>
                <a:latin typeface="Calibri" pitchFamily="34" charset="0"/>
                <a:cs typeface="Calibri" pitchFamily="34" charset="0"/>
              </a:rPr>
              <a:t> Model System for Proteomics</a:t>
            </a:r>
          </a:p>
        </p:txBody>
      </p:sp>
      <p:pic>
        <p:nvPicPr>
          <p:cNvPr id="80899" name="Picture 3"/>
          <p:cNvPicPr>
            <a:picLocks noChangeAspect="1" noChangeArrowheads="1"/>
          </p:cNvPicPr>
          <p:nvPr/>
        </p:nvPicPr>
        <p:blipFill>
          <a:blip r:embed="rId2" cstate="print"/>
          <a:srcRect/>
          <a:stretch>
            <a:fillRect/>
          </a:stretch>
        </p:blipFill>
        <p:spPr bwMode="auto">
          <a:xfrm>
            <a:off x="2133600" y="1295401"/>
            <a:ext cx="3505200" cy="2162175"/>
          </a:xfrm>
          <a:prstGeom prst="rect">
            <a:avLst/>
          </a:prstGeom>
          <a:noFill/>
          <a:ln w="9525">
            <a:noFill/>
            <a:miter lim="800000"/>
            <a:headEnd/>
            <a:tailEnd/>
          </a:ln>
        </p:spPr>
      </p:pic>
      <p:sp>
        <p:nvSpPr>
          <p:cNvPr id="36868" name="Text Box 4"/>
          <p:cNvSpPr txBox="1">
            <a:spLocks noChangeArrowheads="1"/>
          </p:cNvSpPr>
          <p:nvPr/>
        </p:nvSpPr>
        <p:spPr bwMode="auto">
          <a:xfrm>
            <a:off x="6019800" y="1828800"/>
            <a:ext cx="4191000" cy="1225550"/>
          </a:xfrm>
          <a:prstGeom prst="rect">
            <a:avLst/>
          </a:prstGeom>
          <a:noFill/>
          <a:ln w="38100">
            <a:solidFill>
              <a:srgbClr val="000000"/>
            </a:solidFill>
            <a:miter lim="800000"/>
            <a:headEnd/>
            <a:tailEnd/>
          </a:ln>
        </p:spPr>
        <p:txBody>
          <a:bodyPr>
            <a:spAutoFit/>
          </a:bodyPr>
          <a:lstStyle/>
          <a:p>
            <a:pPr algn="ctr">
              <a:defRPr/>
            </a:pPr>
            <a:r>
              <a:rPr lang="en-US" sz="2400" dirty="0">
                <a:solidFill>
                  <a:srgbClr val="000000"/>
                </a:solidFill>
              </a:rPr>
              <a:t>The only </a:t>
            </a:r>
            <a:r>
              <a:rPr lang="en-US" sz="2400" dirty="0" err="1">
                <a:solidFill>
                  <a:srgbClr val="000000"/>
                </a:solidFill>
              </a:rPr>
              <a:t>multicellular</a:t>
            </a:r>
            <a:r>
              <a:rPr lang="en-US" sz="2400" dirty="0">
                <a:solidFill>
                  <a:srgbClr val="000000"/>
                </a:solidFill>
              </a:rPr>
              <a:t> organism with a genome sequenced to completeness</a:t>
            </a:r>
          </a:p>
        </p:txBody>
      </p:sp>
      <p:grpSp>
        <p:nvGrpSpPr>
          <p:cNvPr id="2" name="Group 5"/>
          <p:cNvGrpSpPr>
            <a:grpSpLocks/>
          </p:cNvGrpSpPr>
          <p:nvPr/>
        </p:nvGrpSpPr>
        <p:grpSpPr bwMode="auto">
          <a:xfrm>
            <a:off x="1524000" y="4038600"/>
            <a:ext cx="9144000" cy="2286000"/>
            <a:chOff x="0" y="2400"/>
            <a:chExt cx="5760" cy="1440"/>
          </a:xfrm>
        </p:grpSpPr>
        <p:pic>
          <p:nvPicPr>
            <p:cNvPr id="80902" name="Picture 6" descr="lineage1"/>
            <p:cNvPicPr>
              <a:picLocks noChangeAspect="1" noChangeArrowheads="1"/>
            </p:cNvPicPr>
            <p:nvPr/>
          </p:nvPicPr>
          <p:blipFill>
            <a:blip r:embed="rId3" cstate="print">
              <a:lum bright="-42000" contrast="42000"/>
            </a:blip>
            <a:srcRect/>
            <a:stretch>
              <a:fillRect/>
            </a:stretch>
          </p:blipFill>
          <p:spPr bwMode="auto">
            <a:xfrm>
              <a:off x="0" y="2736"/>
              <a:ext cx="5760" cy="1104"/>
            </a:xfrm>
            <a:prstGeom prst="rect">
              <a:avLst/>
            </a:prstGeom>
            <a:noFill/>
            <a:ln w="9525">
              <a:noFill/>
              <a:miter lim="800000"/>
              <a:headEnd/>
              <a:tailEnd/>
            </a:ln>
          </p:spPr>
        </p:pic>
        <p:sp>
          <p:nvSpPr>
            <p:cNvPr id="36871" name="Text Box 7"/>
            <p:cNvSpPr txBox="1">
              <a:spLocks noChangeArrowheads="1"/>
            </p:cNvSpPr>
            <p:nvPr/>
          </p:nvSpPr>
          <p:spPr bwMode="auto">
            <a:xfrm>
              <a:off x="1152" y="2400"/>
              <a:ext cx="3802" cy="288"/>
            </a:xfrm>
            <a:prstGeom prst="rect">
              <a:avLst/>
            </a:prstGeom>
            <a:noFill/>
            <a:ln w="38100">
              <a:noFill/>
              <a:miter lim="800000"/>
              <a:headEnd/>
              <a:tailEnd/>
            </a:ln>
          </p:spPr>
          <p:txBody>
            <a:bodyPr wrap="none">
              <a:spAutoFit/>
            </a:bodyPr>
            <a:lstStyle/>
            <a:p>
              <a:pPr>
                <a:defRPr/>
              </a:pPr>
              <a:r>
                <a:rPr lang="en-US" sz="2400">
                  <a:solidFill>
                    <a:srgbClr val="000000"/>
                  </a:solidFill>
                </a:rPr>
                <a:t>Complete Lineage for all 959 Somatic Cells</a:t>
              </a:r>
            </a:p>
          </p:txBody>
        </p:sp>
      </p:grpSp>
    </p:spTree>
    <p:extLst>
      <p:ext uri="{BB962C8B-B14F-4D97-AF65-F5344CB8AC3E}">
        <p14:creationId xmlns:p14="http://schemas.microsoft.com/office/powerpoint/2010/main" val="220197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3600" y="152401"/>
            <a:ext cx="7620000" cy="6562725"/>
            <a:chOff x="240" y="90"/>
            <a:chExt cx="4800" cy="4134"/>
          </a:xfrm>
        </p:grpSpPr>
        <p:grpSp>
          <p:nvGrpSpPr>
            <p:cNvPr id="3" name="Group 3"/>
            <p:cNvGrpSpPr>
              <a:grpSpLocks/>
            </p:cNvGrpSpPr>
            <p:nvPr/>
          </p:nvGrpSpPr>
          <p:grpSpPr bwMode="auto">
            <a:xfrm>
              <a:off x="240" y="456"/>
              <a:ext cx="4800" cy="3768"/>
              <a:chOff x="240" y="240"/>
              <a:chExt cx="4800" cy="3768"/>
            </a:xfrm>
          </p:grpSpPr>
          <p:sp>
            <p:nvSpPr>
              <p:cNvPr id="37894" name="Line 4"/>
              <p:cNvSpPr>
                <a:spLocks noChangeShapeType="1"/>
              </p:cNvSpPr>
              <p:nvPr/>
            </p:nvSpPr>
            <p:spPr bwMode="auto">
              <a:xfrm>
                <a:off x="2941"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grpSp>
            <p:nvGrpSpPr>
              <p:cNvPr id="4" name="Group 5"/>
              <p:cNvGrpSpPr>
                <a:grpSpLocks/>
              </p:cNvGrpSpPr>
              <p:nvPr/>
            </p:nvGrpSpPr>
            <p:grpSpPr bwMode="auto">
              <a:xfrm rot="1766633">
                <a:off x="862" y="3125"/>
                <a:ext cx="204" cy="428"/>
                <a:chOff x="3530" y="3120"/>
                <a:chExt cx="192" cy="336"/>
              </a:xfrm>
            </p:grpSpPr>
            <p:sp>
              <p:nvSpPr>
                <p:cNvPr id="37929" name="Line 6"/>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30" name="Line 7"/>
                <p:cNvSpPr>
                  <a:spLocks noChangeShapeType="1"/>
                </p:cNvSpPr>
                <p:nvPr/>
              </p:nvSpPr>
              <p:spPr bwMode="auto">
                <a:xfrm>
                  <a:off x="3529"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5" name="Group 8"/>
              <p:cNvGrpSpPr>
                <a:grpSpLocks/>
              </p:cNvGrpSpPr>
              <p:nvPr/>
            </p:nvGrpSpPr>
            <p:grpSpPr bwMode="auto">
              <a:xfrm rot="19833367" flipH="1">
                <a:off x="1824" y="3120"/>
                <a:ext cx="204" cy="428"/>
                <a:chOff x="3530" y="3120"/>
                <a:chExt cx="192" cy="336"/>
              </a:xfrm>
            </p:grpSpPr>
            <p:sp>
              <p:nvSpPr>
                <p:cNvPr id="37927" name="Line 9"/>
                <p:cNvSpPr>
                  <a:spLocks noChangeShapeType="1"/>
                </p:cNvSpPr>
                <p:nvPr/>
              </p:nvSpPr>
              <p:spPr bwMode="auto">
                <a:xfrm>
                  <a:off x="3623"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8" name="Line 10"/>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6" name="Group 11"/>
              <p:cNvGrpSpPr>
                <a:grpSpLocks/>
              </p:cNvGrpSpPr>
              <p:nvPr/>
            </p:nvGrpSpPr>
            <p:grpSpPr bwMode="auto">
              <a:xfrm>
                <a:off x="1357" y="3120"/>
                <a:ext cx="192" cy="336"/>
                <a:chOff x="3530" y="3120"/>
                <a:chExt cx="192" cy="336"/>
              </a:xfrm>
            </p:grpSpPr>
            <p:sp>
              <p:nvSpPr>
                <p:cNvPr id="37925" name="Line 12"/>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6" name="Line 13"/>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7" name="Group 14"/>
              <p:cNvGrpSpPr>
                <a:grpSpLocks/>
              </p:cNvGrpSpPr>
              <p:nvPr/>
            </p:nvGrpSpPr>
            <p:grpSpPr bwMode="auto">
              <a:xfrm>
                <a:off x="3530" y="3120"/>
                <a:ext cx="192" cy="336"/>
                <a:chOff x="3530" y="3120"/>
                <a:chExt cx="192" cy="336"/>
              </a:xfrm>
            </p:grpSpPr>
            <p:sp>
              <p:nvSpPr>
                <p:cNvPr id="37923" name="Line 15"/>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4" name="Line 16"/>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sp>
            <p:nvSpPr>
              <p:cNvPr id="37899" name="Line 17"/>
              <p:cNvSpPr>
                <a:spLocks noChangeShapeType="1"/>
              </p:cNvSpPr>
              <p:nvPr/>
            </p:nvSpPr>
            <p:spPr bwMode="auto">
              <a:xfrm>
                <a:off x="746"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sp>
            <p:nvSpPr>
              <p:cNvPr id="37900" name="Rectangle 18"/>
              <p:cNvSpPr>
                <a:spLocks noChangeArrowheads="1"/>
              </p:cNvSpPr>
              <p:nvPr/>
            </p:nvSpPr>
            <p:spPr bwMode="auto">
              <a:xfrm>
                <a:off x="1128"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Insulin</a:t>
                </a:r>
                <a:br>
                  <a:rPr lang="en-US">
                    <a:solidFill>
                      <a:srgbClr val="003366"/>
                    </a:solidFill>
                  </a:rPr>
                </a:br>
                <a:r>
                  <a:rPr lang="en-US">
                    <a:solidFill>
                      <a:srgbClr val="003366"/>
                    </a:solidFill>
                  </a:rPr>
                  <a:t>Receptor</a:t>
                </a:r>
              </a:p>
            </p:txBody>
          </p:sp>
          <p:sp>
            <p:nvSpPr>
              <p:cNvPr id="37901" name="Rectangle 19"/>
              <p:cNvSpPr>
                <a:spLocks noChangeArrowheads="1"/>
              </p:cNvSpPr>
              <p:nvPr/>
            </p:nvSpPr>
            <p:spPr bwMode="auto">
              <a:xfrm>
                <a:off x="3312"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DAF-2</a:t>
                </a:r>
              </a:p>
            </p:txBody>
          </p:sp>
          <p:sp>
            <p:nvSpPr>
              <p:cNvPr id="37902" name="Oval 20"/>
              <p:cNvSpPr>
                <a:spLocks noChangeArrowheads="1"/>
              </p:cNvSpPr>
              <p:nvPr/>
            </p:nvSpPr>
            <p:spPr bwMode="auto">
              <a:xfrm>
                <a:off x="108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IRS1-4</a:t>
                </a:r>
              </a:p>
            </p:txBody>
          </p:sp>
          <p:sp>
            <p:nvSpPr>
              <p:cNvPr id="37903" name="Oval 21"/>
              <p:cNvSpPr>
                <a:spLocks noChangeArrowheads="1"/>
              </p:cNvSpPr>
              <p:nvPr/>
            </p:nvSpPr>
            <p:spPr bwMode="auto">
              <a:xfrm>
                <a:off x="432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IST-1</a:t>
                </a:r>
              </a:p>
            </p:txBody>
          </p:sp>
          <p:sp>
            <p:nvSpPr>
              <p:cNvPr id="37904" name="AutoShape 22"/>
              <p:cNvSpPr>
                <a:spLocks noChangeArrowheads="1"/>
              </p:cNvSpPr>
              <p:nvPr/>
            </p:nvSpPr>
            <p:spPr bwMode="auto">
              <a:xfrm>
                <a:off x="1008"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pi 3-kinase</a:t>
                </a:r>
              </a:p>
            </p:txBody>
          </p:sp>
          <p:sp>
            <p:nvSpPr>
              <p:cNvPr id="37905" name="AutoShape 23"/>
              <p:cNvSpPr>
                <a:spLocks noChangeArrowheads="1"/>
              </p:cNvSpPr>
              <p:nvPr/>
            </p:nvSpPr>
            <p:spPr bwMode="auto">
              <a:xfrm>
                <a:off x="3192"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AGE-1</a:t>
                </a:r>
              </a:p>
            </p:txBody>
          </p:sp>
          <p:sp>
            <p:nvSpPr>
              <p:cNvPr id="37906" name="AutoShape 24"/>
              <p:cNvSpPr>
                <a:spLocks noChangeArrowheads="1"/>
              </p:cNvSpPr>
              <p:nvPr/>
            </p:nvSpPr>
            <p:spPr bwMode="auto">
              <a:xfrm>
                <a:off x="1008" y="2208"/>
                <a:ext cx="864" cy="384"/>
              </a:xfrm>
              <a:prstGeom prst="roundRect">
                <a:avLst>
                  <a:gd name="adj" fmla="val 16667"/>
                </a:avLst>
              </a:prstGeom>
              <a:no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7" name="AutoShape 25"/>
              <p:cNvSpPr>
                <a:spLocks noChangeArrowheads="1"/>
              </p:cNvSpPr>
              <p:nvPr/>
            </p:nvSpPr>
            <p:spPr bwMode="auto">
              <a:xfrm>
                <a:off x="3168" y="2208"/>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8" name="AutoShape 26"/>
              <p:cNvSpPr>
                <a:spLocks noChangeArrowheads="1"/>
              </p:cNvSpPr>
              <p:nvPr/>
            </p:nvSpPr>
            <p:spPr bwMode="auto">
              <a:xfrm>
                <a:off x="1008" y="2832"/>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AKT/PKB</a:t>
                </a:r>
              </a:p>
            </p:txBody>
          </p:sp>
          <p:sp>
            <p:nvSpPr>
              <p:cNvPr id="37909" name="AutoShape 27"/>
              <p:cNvSpPr>
                <a:spLocks noChangeArrowheads="1"/>
              </p:cNvSpPr>
              <p:nvPr/>
            </p:nvSpPr>
            <p:spPr bwMode="auto">
              <a:xfrm>
                <a:off x="3168" y="2832"/>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AKT-1/AKT-2</a:t>
                </a:r>
              </a:p>
            </p:txBody>
          </p:sp>
          <p:sp>
            <p:nvSpPr>
              <p:cNvPr id="37910" name="Oval 28"/>
              <p:cNvSpPr>
                <a:spLocks noChangeArrowheads="1"/>
              </p:cNvSpPr>
              <p:nvPr/>
            </p:nvSpPr>
            <p:spPr bwMode="auto">
              <a:xfrm>
                <a:off x="1056"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FKHRL1</a:t>
                </a:r>
              </a:p>
            </p:txBody>
          </p:sp>
          <p:sp>
            <p:nvSpPr>
              <p:cNvPr id="37911" name="Oval 29"/>
              <p:cNvSpPr>
                <a:spLocks noChangeArrowheads="1"/>
              </p:cNvSpPr>
              <p:nvPr/>
            </p:nvSpPr>
            <p:spPr bwMode="auto">
              <a:xfrm>
                <a:off x="3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DAF-16</a:t>
                </a:r>
              </a:p>
            </p:txBody>
          </p:sp>
          <p:sp>
            <p:nvSpPr>
              <p:cNvPr id="37912" name="Oval 30"/>
              <p:cNvSpPr>
                <a:spLocks noChangeArrowheads="1"/>
              </p:cNvSpPr>
              <p:nvPr/>
            </p:nvSpPr>
            <p:spPr bwMode="auto">
              <a:xfrm>
                <a:off x="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a:t>
                </a:r>
              </a:p>
            </p:txBody>
          </p:sp>
          <p:sp>
            <p:nvSpPr>
              <p:cNvPr id="37913" name="Oval 31"/>
              <p:cNvSpPr>
                <a:spLocks noChangeArrowheads="1"/>
              </p:cNvSpPr>
              <p:nvPr/>
            </p:nvSpPr>
            <p:spPr bwMode="auto">
              <a:xfrm>
                <a:off x="1872"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AFX</a:t>
                </a:r>
              </a:p>
            </p:txBody>
          </p:sp>
          <p:cxnSp>
            <p:nvCxnSpPr>
              <p:cNvPr id="81946" name="AutoShape 32"/>
              <p:cNvCxnSpPr>
                <a:cxnSpLocks noChangeShapeType="1"/>
                <a:stCxn id="37900" idx="2"/>
                <a:endCxn id="37902" idx="0"/>
              </p:cNvCxnSpPr>
              <p:nvPr/>
            </p:nvCxnSpPr>
            <p:spPr bwMode="auto">
              <a:xfrm>
                <a:off x="1440" y="633"/>
                <a:ext cx="0" cy="198"/>
              </a:xfrm>
              <a:prstGeom prst="straightConnector1">
                <a:avLst/>
              </a:prstGeom>
              <a:noFill/>
              <a:ln w="38100">
                <a:solidFill>
                  <a:schemeClr val="tx1"/>
                </a:solidFill>
                <a:round/>
                <a:headEnd/>
                <a:tailEnd type="arrow" w="med" len="med"/>
              </a:ln>
            </p:spPr>
          </p:cxnSp>
          <p:cxnSp>
            <p:nvCxnSpPr>
              <p:cNvPr id="81947" name="AutoShape 33"/>
              <p:cNvCxnSpPr>
                <a:cxnSpLocks noChangeShapeType="1"/>
                <a:stCxn id="37902" idx="4"/>
                <a:endCxn id="37904" idx="0"/>
              </p:cNvCxnSpPr>
              <p:nvPr/>
            </p:nvCxnSpPr>
            <p:spPr bwMode="auto">
              <a:xfrm>
                <a:off x="1440" y="1281"/>
                <a:ext cx="0" cy="246"/>
              </a:xfrm>
              <a:prstGeom prst="straightConnector1">
                <a:avLst/>
              </a:prstGeom>
              <a:noFill/>
              <a:ln w="38100">
                <a:solidFill>
                  <a:schemeClr val="tx1"/>
                </a:solidFill>
                <a:round/>
                <a:headEnd/>
                <a:tailEnd type="arrow" w="med" len="med"/>
              </a:ln>
            </p:spPr>
          </p:cxnSp>
          <p:cxnSp>
            <p:nvCxnSpPr>
              <p:cNvPr id="81948" name="AutoShape 34"/>
              <p:cNvCxnSpPr>
                <a:cxnSpLocks noChangeShapeType="1"/>
                <a:stCxn id="37901" idx="2"/>
                <a:endCxn id="37905" idx="0"/>
              </p:cNvCxnSpPr>
              <p:nvPr/>
            </p:nvCxnSpPr>
            <p:spPr bwMode="auto">
              <a:xfrm>
                <a:off x="3624" y="633"/>
                <a:ext cx="0" cy="894"/>
              </a:xfrm>
              <a:prstGeom prst="straightConnector1">
                <a:avLst/>
              </a:prstGeom>
              <a:noFill/>
              <a:ln w="38100">
                <a:solidFill>
                  <a:schemeClr val="tx1"/>
                </a:solidFill>
                <a:round/>
                <a:headEnd/>
                <a:tailEnd type="arrow" w="med" len="med"/>
              </a:ln>
            </p:spPr>
          </p:cxnSp>
          <p:cxnSp>
            <p:nvCxnSpPr>
              <p:cNvPr id="81949" name="AutoShape 35"/>
              <p:cNvCxnSpPr>
                <a:cxnSpLocks noChangeShapeType="1"/>
                <a:stCxn id="37901" idx="2"/>
                <a:endCxn id="37903" idx="1"/>
              </p:cNvCxnSpPr>
              <p:nvPr/>
            </p:nvCxnSpPr>
            <p:spPr bwMode="auto">
              <a:xfrm>
                <a:off x="3624" y="633"/>
                <a:ext cx="801" cy="261"/>
              </a:xfrm>
              <a:prstGeom prst="straightConnector1">
                <a:avLst/>
              </a:prstGeom>
              <a:noFill/>
              <a:ln w="38100">
                <a:solidFill>
                  <a:schemeClr val="tx1"/>
                </a:solidFill>
                <a:round/>
                <a:headEnd/>
                <a:tailEnd type="arrow" w="med" len="med"/>
              </a:ln>
            </p:spPr>
          </p:cxnSp>
          <p:cxnSp>
            <p:nvCxnSpPr>
              <p:cNvPr id="81950" name="AutoShape 36"/>
              <p:cNvCxnSpPr>
                <a:cxnSpLocks noChangeShapeType="1"/>
                <a:stCxn id="37903" idx="3"/>
                <a:endCxn id="37905" idx="3"/>
              </p:cNvCxnSpPr>
              <p:nvPr/>
            </p:nvCxnSpPr>
            <p:spPr bwMode="auto">
              <a:xfrm flipH="1">
                <a:off x="4065" y="1218"/>
                <a:ext cx="360" cy="510"/>
              </a:xfrm>
              <a:prstGeom prst="straightConnector1">
                <a:avLst/>
              </a:prstGeom>
              <a:noFill/>
              <a:ln w="38100">
                <a:solidFill>
                  <a:schemeClr val="tx1"/>
                </a:solidFill>
                <a:round/>
                <a:headEnd/>
                <a:tailEnd type="arrow" w="med" len="med"/>
              </a:ln>
            </p:spPr>
          </p:cxnSp>
          <p:cxnSp>
            <p:nvCxnSpPr>
              <p:cNvPr id="81951" name="AutoShape 37"/>
              <p:cNvCxnSpPr>
                <a:cxnSpLocks noChangeShapeType="1"/>
                <a:stCxn id="37904" idx="2"/>
                <a:endCxn id="37906" idx="0"/>
              </p:cNvCxnSpPr>
              <p:nvPr/>
            </p:nvCxnSpPr>
            <p:spPr bwMode="auto">
              <a:xfrm>
                <a:off x="1440" y="1929"/>
                <a:ext cx="0" cy="270"/>
              </a:xfrm>
              <a:prstGeom prst="straightConnector1">
                <a:avLst/>
              </a:prstGeom>
              <a:noFill/>
              <a:ln w="38100">
                <a:solidFill>
                  <a:schemeClr val="tx1"/>
                </a:solidFill>
                <a:round/>
                <a:headEnd/>
                <a:tailEnd type="arrow" w="med" len="med"/>
              </a:ln>
            </p:spPr>
          </p:cxnSp>
          <p:cxnSp>
            <p:nvCxnSpPr>
              <p:cNvPr id="81952" name="AutoShape 38"/>
              <p:cNvCxnSpPr>
                <a:cxnSpLocks noChangeShapeType="1"/>
                <a:stCxn id="37906" idx="2"/>
                <a:endCxn id="37908" idx="0"/>
              </p:cNvCxnSpPr>
              <p:nvPr/>
            </p:nvCxnSpPr>
            <p:spPr bwMode="auto">
              <a:xfrm>
                <a:off x="1440" y="2601"/>
                <a:ext cx="0" cy="222"/>
              </a:xfrm>
              <a:prstGeom prst="straightConnector1">
                <a:avLst/>
              </a:prstGeom>
              <a:noFill/>
              <a:ln w="38100">
                <a:solidFill>
                  <a:schemeClr val="tx1"/>
                </a:solidFill>
                <a:round/>
                <a:headEnd/>
                <a:tailEnd type="arrow" w="med" len="med"/>
              </a:ln>
            </p:spPr>
          </p:cxnSp>
          <p:cxnSp>
            <p:nvCxnSpPr>
              <p:cNvPr id="81953" name="AutoShape 39"/>
              <p:cNvCxnSpPr>
                <a:cxnSpLocks noChangeShapeType="1"/>
                <a:stCxn id="37905" idx="2"/>
                <a:endCxn id="37907" idx="0"/>
              </p:cNvCxnSpPr>
              <p:nvPr/>
            </p:nvCxnSpPr>
            <p:spPr bwMode="auto">
              <a:xfrm>
                <a:off x="3624" y="1929"/>
                <a:ext cx="0" cy="270"/>
              </a:xfrm>
              <a:prstGeom prst="straightConnector1">
                <a:avLst/>
              </a:prstGeom>
              <a:noFill/>
              <a:ln w="38100">
                <a:solidFill>
                  <a:schemeClr val="tx1"/>
                </a:solidFill>
                <a:round/>
                <a:headEnd/>
                <a:tailEnd type="arrow" w="med" len="med"/>
              </a:ln>
            </p:spPr>
          </p:cxnSp>
          <p:cxnSp>
            <p:nvCxnSpPr>
              <p:cNvPr id="81954" name="AutoShape 40"/>
              <p:cNvCxnSpPr>
                <a:cxnSpLocks noChangeShapeType="1"/>
                <a:stCxn id="37907" idx="2"/>
                <a:endCxn id="37909" idx="0"/>
              </p:cNvCxnSpPr>
              <p:nvPr/>
            </p:nvCxnSpPr>
            <p:spPr bwMode="auto">
              <a:xfrm>
                <a:off x="3624" y="2601"/>
                <a:ext cx="0" cy="222"/>
              </a:xfrm>
              <a:prstGeom prst="straightConnector1">
                <a:avLst/>
              </a:prstGeom>
              <a:noFill/>
              <a:ln w="38100">
                <a:solidFill>
                  <a:schemeClr val="tx1"/>
                </a:solidFill>
                <a:round/>
                <a:headEnd/>
                <a:tailEnd type="arrow" w="med" len="med"/>
              </a:ln>
            </p:spPr>
          </p:cxnSp>
        </p:grpSp>
        <p:sp>
          <p:nvSpPr>
            <p:cNvPr id="37892" name="Text Box 41"/>
            <p:cNvSpPr txBox="1">
              <a:spLocks noChangeArrowheads="1"/>
            </p:cNvSpPr>
            <p:nvPr/>
          </p:nvSpPr>
          <p:spPr bwMode="auto">
            <a:xfrm>
              <a:off x="994" y="90"/>
              <a:ext cx="880" cy="294"/>
            </a:xfrm>
            <a:prstGeom prst="rect">
              <a:avLst/>
            </a:prstGeom>
            <a:noFill/>
            <a:ln w="9525">
              <a:solidFill>
                <a:schemeClr val="tx1"/>
              </a:solidFill>
              <a:miter lim="800000"/>
              <a:headEnd/>
              <a:tailEnd/>
            </a:ln>
          </p:spPr>
          <p:txBody>
            <a:bodyPr wrap="none">
              <a:spAutoFit/>
            </a:bodyPr>
            <a:lstStyle/>
            <a:p>
              <a:pPr algn="ctr">
                <a:defRPr/>
              </a:pPr>
              <a:r>
                <a:rPr lang="en-US" sz="2400" b="1">
                  <a:solidFill>
                    <a:srgbClr val="003366"/>
                  </a:solidFill>
                </a:rPr>
                <a:t>Humans</a:t>
              </a:r>
            </a:p>
          </p:txBody>
        </p:sp>
        <p:sp>
          <p:nvSpPr>
            <p:cNvPr id="37893" name="Text Box 42"/>
            <p:cNvSpPr txBox="1">
              <a:spLocks noChangeArrowheads="1"/>
            </p:cNvSpPr>
            <p:nvPr/>
          </p:nvSpPr>
          <p:spPr bwMode="auto">
            <a:xfrm>
              <a:off x="3096" y="96"/>
              <a:ext cx="1082" cy="294"/>
            </a:xfrm>
            <a:prstGeom prst="rect">
              <a:avLst/>
            </a:prstGeom>
            <a:noFill/>
            <a:ln w="9525">
              <a:solidFill>
                <a:schemeClr val="tx1"/>
              </a:solidFill>
              <a:miter lim="800000"/>
              <a:headEnd/>
              <a:tailEnd/>
            </a:ln>
          </p:spPr>
          <p:txBody>
            <a:bodyPr wrap="none">
              <a:spAutoFit/>
            </a:bodyPr>
            <a:lstStyle/>
            <a:p>
              <a:pPr algn="ctr">
                <a:defRPr/>
              </a:pPr>
              <a:r>
                <a:rPr lang="en-US" sz="2400" b="1" i="1">
                  <a:solidFill>
                    <a:srgbClr val="003366"/>
                  </a:solidFill>
                </a:rPr>
                <a:t>C. elegans</a:t>
              </a:r>
            </a:p>
          </p:txBody>
        </p:sp>
      </p:grpSp>
    </p:spTree>
    <p:extLst>
      <p:ext uri="{BB962C8B-B14F-4D97-AF65-F5344CB8AC3E}">
        <p14:creationId xmlns:p14="http://schemas.microsoft.com/office/powerpoint/2010/main" val="179087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565400" y="2133600"/>
            <a:ext cx="7454900" cy="990600"/>
            <a:chOff x="656" y="1296"/>
            <a:chExt cx="4696" cy="624"/>
          </a:xfrm>
        </p:grpSpPr>
        <p:grpSp>
          <p:nvGrpSpPr>
            <p:cNvPr id="3" name="Group 4"/>
            <p:cNvGrpSpPr>
              <a:grpSpLocks/>
            </p:cNvGrpSpPr>
            <p:nvPr/>
          </p:nvGrpSpPr>
          <p:grpSpPr bwMode="auto">
            <a:xfrm>
              <a:off x="1401" y="1296"/>
              <a:ext cx="3168" cy="288"/>
              <a:chOff x="1401" y="1296"/>
              <a:chExt cx="3168" cy="288"/>
            </a:xfrm>
          </p:grpSpPr>
          <p:sp>
            <p:nvSpPr>
              <p:cNvPr id="38937" name="Line 5"/>
              <p:cNvSpPr>
                <a:spLocks noChangeShapeType="1"/>
              </p:cNvSpPr>
              <p:nvPr/>
            </p:nvSpPr>
            <p:spPr bwMode="auto">
              <a:xfrm flipH="1">
                <a:off x="1401"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8" name="Line 6"/>
              <p:cNvSpPr>
                <a:spLocks noChangeShapeType="1"/>
              </p:cNvSpPr>
              <p:nvPr/>
            </p:nvSpPr>
            <p:spPr bwMode="auto">
              <a:xfrm>
                <a:off x="2985"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grpSp>
        <p:grpSp>
          <p:nvGrpSpPr>
            <p:cNvPr id="4" name="Group 7"/>
            <p:cNvGrpSpPr>
              <a:grpSpLocks/>
            </p:cNvGrpSpPr>
            <p:nvPr/>
          </p:nvGrpSpPr>
          <p:grpSpPr bwMode="auto">
            <a:xfrm>
              <a:off x="656" y="1632"/>
              <a:ext cx="4696" cy="288"/>
              <a:chOff x="656" y="1632"/>
              <a:chExt cx="4696" cy="288"/>
            </a:xfrm>
          </p:grpSpPr>
          <p:sp>
            <p:nvSpPr>
              <p:cNvPr id="38935" name="Text Box 8"/>
              <p:cNvSpPr txBox="1">
                <a:spLocks noChangeArrowheads="1"/>
              </p:cNvSpPr>
              <p:nvPr/>
            </p:nvSpPr>
            <p:spPr bwMode="auto">
              <a:xfrm>
                <a:off x="656" y="1632"/>
                <a:ext cx="1516" cy="288"/>
              </a:xfrm>
              <a:prstGeom prst="rect">
                <a:avLst/>
              </a:prstGeom>
              <a:noFill/>
              <a:ln w="9525">
                <a:noFill/>
                <a:miter lim="800000"/>
                <a:headEnd/>
                <a:tailEnd/>
              </a:ln>
            </p:spPr>
            <p:txBody>
              <a:bodyPr wrap="none">
                <a:spAutoFit/>
              </a:bodyPr>
              <a:lstStyle/>
              <a:p>
                <a:pPr algn="ctr">
                  <a:defRPr/>
                </a:pPr>
                <a:r>
                  <a:rPr lang="en-US" sz="2400">
                    <a:solidFill>
                      <a:srgbClr val="000000"/>
                    </a:solidFill>
                  </a:rPr>
                  <a:t>Soluble Proteins</a:t>
                </a:r>
              </a:p>
            </p:txBody>
          </p:sp>
          <p:sp>
            <p:nvSpPr>
              <p:cNvPr id="38936" name="Text Box 9"/>
              <p:cNvSpPr txBox="1">
                <a:spLocks noChangeArrowheads="1"/>
              </p:cNvSpPr>
              <p:nvPr/>
            </p:nvSpPr>
            <p:spPr bwMode="auto">
              <a:xfrm>
                <a:off x="3708" y="1632"/>
                <a:ext cx="1644" cy="288"/>
              </a:xfrm>
              <a:prstGeom prst="rect">
                <a:avLst/>
              </a:prstGeom>
              <a:noFill/>
              <a:ln w="9525">
                <a:noFill/>
                <a:miter lim="800000"/>
                <a:headEnd/>
                <a:tailEnd/>
              </a:ln>
            </p:spPr>
            <p:txBody>
              <a:bodyPr wrap="none">
                <a:spAutoFit/>
              </a:bodyPr>
              <a:lstStyle/>
              <a:p>
                <a:pPr algn="ctr">
                  <a:defRPr/>
                </a:pPr>
                <a:r>
                  <a:rPr lang="en-US" sz="2400">
                    <a:solidFill>
                      <a:srgbClr val="000000"/>
                    </a:solidFill>
                  </a:rPr>
                  <a:t>Insoluble Proteins</a:t>
                </a:r>
              </a:p>
            </p:txBody>
          </p:sp>
        </p:grpSp>
      </p:grpSp>
      <p:grpSp>
        <p:nvGrpSpPr>
          <p:cNvPr id="5" name="Group 10"/>
          <p:cNvGrpSpPr>
            <a:grpSpLocks/>
          </p:cNvGrpSpPr>
          <p:nvPr/>
        </p:nvGrpSpPr>
        <p:grpSpPr bwMode="auto">
          <a:xfrm>
            <a:off x="1608138" y="3122614"/>
            <a:ext cx="8770938" cy="1851025"/>
            <a:chOff x="53" y="1919"/>
            <a:chExt cx="5525" cy="1166"/>
          </a:xfrm>
        </p:grpSpPr>
        <p:sp>
          <p:nvSpPr>
            <p:cNvPr id="38927" name="Line 11"/>
            <p:cNvSpPr>
              <a:spLocks noChangeShapeType="1"/>
            </p:cNvSpPr>
            <p:nvPr/>
          </p:nvSpPr>
          <p:spPr bwMode="auto">
            <a:xfrm>
              <a:off x="4571" y="1919"/>
              <a:ext cx="0" cy="386"/>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8" name="Text Box 12"/>
            <p:cNvSpPr txBox="1">
              <a:spLocks noChangeArrowheads="1"/>
            </p:cNvSpPr>
            <p:nvPr/>
          </p:nvSpPr>
          <p:spPr bwMode="auto">
            <a:xfrm>
              <a:off x="3552" y="2329"/>
              <a:ext cx="2026" cy="756"/>
            </a:xfrm>
            <a:prstGeom prst="rect">
              <a:avLst/>
            </a:prstGeom>
            <a:noFill/>
            <a:ln w="38100">
              <a:noFill/>
              <a:miter lim="800000"/>
              <a:headEnd/>
              <a:tailEnd/>
            </a:ln>
          </p:spPr>
          <p:txBody>
            <a:bodyPr wrap="none">
              <a:spAutoFit/>
            </a:bodyPr>
            <a:lstStyle/>
            <a:p>
              <a:pPr algn="ctr">
                <a:defRPr/>
              </a:pPr>
              <a:r>
                <a:rPr lang="en-US" sz="2400">
                  <a:solidFill>
                    <a:srgbClr val="000000"/>
                  </a:solidFill>
                </a:rPr>
                <a:t>Density Centrifugation</a:t>
              </a:r>
              <a:br>
                <a:rPr lang="en-US" sz="2400">
                  <a:solidFill>
                    <a:srgbClr val="000000"/>
                  </a:solidFill>
                </a:rPr>
              </a:br>
              <a:br>
                <a:rPr lang="en-US" sz="2400">
                  <a:solidFill>
                    <a:srgbClr val="000000"/>
                  </a:solidFill>
                </a:rPr>
              </a:br>
              <a:r>
                <a:rPr lang="en-US" sz="2400">
                  <a:solidFill>
                    <a:srgbClr val="0000CC"/>
                  </a:solidFill>
                </a:rPr>
                <a:t>10 Fractions</a:t>
              </a:r>
            </a:p>
          </p:txBody>
        </p:sp>
        <p:sp>
          <p:nvSpPr>
            <p:cNvPr id="38929" name="Line 13"/>
            <p:cNvSpPr>
              <a:spLocks noChangeShapeType="1"/>
            </p:cNvSpPr>
            <p:nvPr/>
          </p:nvSpPr>
          <p:spPr bwMode="auto">
            <a:xfrm>
              <a:off x="1401"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0" name="Line 14"/>
            <p:cNvSpPr>
              <a:spLocks noChangeShapeType="1"/>
            </p:cNvSpPr>
            <p:nvPr/>
          </p:nvSpPr>
          <p:spPr bwMode="auto">
            <a:xfrm flipH="1">
              <a:off x="633"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1" name="Text Box 15"/>
            <p:cNvSpPr txBox="1">
              <a:spLocks noChangeArrowheads="1"/>
            </p:cNvSpPr>
            <p:nvPr/>
          </p:nvSpPr>
          <p:spPr bwMode="auto">
            <a:xfrm>
              <a:off x="53" y="2329"/>
              <a:ext cx="1184" cy="756"/>
            </a:xfrm>
            <a:prstGeom prst="rect">
              <a:avLst/>
            </a:prstGeom>
            <a:noFill/>
            <a:ln w="9525">
              <a:noFill/>
              <a:miter lim="800000"/>
              <a:headEnd/>
              <a:tailEnd/>
            </a:ln>
          </p:spPr>
          <p:txBody>
            <a:bodyPr wrap="none">
              <a:spAutoFit/>
            </a:bodyPr>
            <a:lstStyle/>
            <a:p>
              <a:pPr algn="ctr">
                <a:defRPr/>
              </a:pPr>
              <a:r>
                <a:rPr lang="en-US" sz="2400">
                  <a:solidFill>
                    <a:srgbClr val="000000"/>
                  </a:solidFill>
                </a:rPr>
                <a:t>Reversed</a:t>
              </a:r>
              <a:br>
                <a:rPr lang="en-US" sz="2400">
                  <a:solidFill>
                    <a:srgbClr val="000000"/>
                  </a:solidFill>
                </a:rPr>
              </a:br>
              <a:r>
                <a:rPr lang="en-US" sz="2400">
                  <a:solidFill>
                    <a:srgbClr val="000000"/>
                  </a:solidFill>
                </a:rPr>
                <a:t>Phase</a:t>
              </a:r>
              <a:br>
                <a:rPr lang="en-US" sz="2400">
                  <a:solidFill>
                    <a:srgbClr val="000000"/>
                  </a:solidFill>
                </a:rPr>
              </a:br>
              <a:r>
                <a:rPr lang="en-US" sz="2400">
                  <a:solidFill>
                    <a:srgbClr val="0000CC"/>
                  </a:solidFill>
                </a:rPr>
                <a:t>10 Fractions</a:t>
              </a:r>
            </a:p>
          </p:txBody>
        </p:sp>
        <p:sp>
          <p:nvSpPr>
            <p:cNvPr id="38932" name="Text Box 16"/>
            <p:cNvSpPr txBox="1">
              <a:spLocks noChangeArrowheads="1"/>
            </p:cNvSpPr>
            <p:nvPr/>
          </p:nvSpPr>
          <p:spPr bwMode="auto">
            <a:xfrm>
              <a:off x="1596" y="2328"/>
              <a:ext cx="1076" cy="756"/>
            </a:xfrm>
            <a:prstGeom prst="rect">
              <a:avLst/>
            </a:prstGeom>
            <a:noFill/>
            <a:ln w="9525">
              <a:noFill/>
              <a:miter lim="800000"/>
              <a:headEnd/>
              <a:tailEnd/>
            </a:ln>
          </p:spPr>
          <p:txBody>
            <a:bodyPr wrap="none">
              <a:spAutoFit/>
            </a:bodyPr>
            <a:lstStyle/>
            <a:p>
              <a:pPr algn="ctr">
                <a:defRPr/>
              </a:pPr>
              <a:r>
                <a:rPr lang="en-US" sz="2400">
                  <a:solidFill>
                    <a:srgbClr val="000000"/>
                  </a:solidFill>
                </a:rPr>
                <a:t>(NH</a:t>
              </a:r>
              <a:r>
                <a:rPr lang="en-US" sz="2400" baseline="-25000">
                  <a:solidFill>
                    <a:srgbClr val="000000"/>
                  </a:solidFill>
                </a:rPr>
                <a:t>4</a:t>
              </a:r>
              <a:r>
                <a:rPr lang="en-US" sz="2400">
                  <a:solidFill>
                    <a:srgbClr val="000000"/>
                  </a:solidFill>
                </a:rPr>
                <a:t>)</a:t>
              </a:r>
              <a:r>
                <a:rPr lang="en-US" sz="2400" baseline="-25000">
                  <a:solidFill>
                    <a:srgbClr val="000000"/>
                  </a:solidFill>
                </a:rPr>
                <a:t>2</a:t>
              </a:r>
              <a:r>
                <a:rPr lang="en-US" sz="2400">
                  <a:solidFill>
                    <a:srgbClr val="000000"/>
                  </a:solidFill>
                </a:rPr>
                <a:t>SO</a:t>
              </a:r>
              <a:r>
                <a:rPr lang="en-US" sz="2400" baseline="-25000">
                  <a:solidFill>
                    <a:srgbClr val="000000"/>
                  </a:solidFill>
                </a:rPr>
                <a:t>4</a:t>
              </a:r>
              <a:br>
                <a:rPr lang="en-US" sz="2400" baseline="-25000">
                  <a:solidFill>
                    <a:srgbClr val="000000"/>
                  </a:solidFill>
                </a:rPr>
              </a:br>
              <a:r>
                <a:rPr lang="en-US" sz="2400">
                  <a:solidFill>
                    <a:srgbClr val="000000"/>
                  </a:solidFill>
                </a:rPr>
                <a:t>Cuts</a:t>
              </a:r>
              <a:br>
                <a:rPr lang="en-US" sz="2400">
                  <a:solidFill>
                    <a:srgbClr val="000000"/>
                  </a:solidFill>
                </a:rPr>
              </a:br>
              <a:r>
                <a:rPr lang="en-US" sz="2400">
                  <a:solidFill>
                    <a:srgbClr val="0000CC"/>
                  </a:solidFill>
                </a:rPr>
                <a:t>8 Fractions</a:t>
              </a:r>
              <a:endParaRPr lang="en-US" sz="2400" baseline="-25000">
                <a:solidFill>
                  <a:srgbClr val="000000"/>
                </a:solidFill>
              </a:endParaRPr>
            </a:p>
          </p:txBody>
        </p:sp>
      </p:grpSp>
      <p:grpSp>
        <p:nvGrpSpPr>
          <p:cNvPr id="6" name="Group 17"/>
          <p:cNvGrpSpPr>
            <a:grpSpLocks/>
          </p:cNvGrpSpPr>
          <p:nvPr/>
        </p:nvGrpSpPr>
        <p:grpSpPr bwMode="auto">
          <a:xfrm>
            <a:off x="1614488" y="4953000"/>
            <a:ext cx="8170862" cy="914400"/>
            <a:chOff x="57" y="3072"/>
            <a:chExt cx="5147" cy="576"/>
          </a:xfrm>
        </p:grpSpPr>
        <p:sp>
          <p:nvSpPr>
            <p:cNvPr id="38921" name="Line 18"/>
            <p:cNvSpPr>
              <a:spLocks noChangeShapeType="1"/>
            </p:cNvSpPr>
            <p:nvPr/>
          </p:nvSpPr>
          <p:spPr bwMode="auto">
            <a:xfrm>
              <a:off x="21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2" name="Line 19"/>
            <p:cNvSpPr>
              <a:spLocks noChangeShapeType="1"/>
            </p:cNvSpPr>
            <p:nvPr/>
          </p:nvSpPr>
          <p:spPr bwMode="auto">
            <a:xfrm>
              <a:off x="633"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3" name="Line 20"/>
            <p:cNvSpPr>
              <a:spLocks noChangeShapeType="1"/>
            </p:cNvSpPr>
            <p:nvPr/>
          </p:nvSpPr>
          <p:spPr bwMode="auto">
            <a:xfrm>
              <a:off x="45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4" name="Text Box 21"/>
            <p:cNvSpPr txBox="1">
              <a:spLocks noChangeArrowheads="1"/>
            </p:cNvSpPr>
            <p:nvPr/>
          </p:nvSpPr>
          <p:spPr bwMode="auto">
            <a:xfrm>
              <a:off x="57"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sp>
          <p:nvSpPr>
            <p:cNvPr id="38925" name="Text Box 22"/>
            <p:cNvSpPr txBox="1">
              <a:spLocks noChangeArrowheads="1"/>
            </p:cNvSpPr>
            <p:nvPr/>
          </p:nvSpPr>
          <p:spPr bwMode="auto">
            <a:xfrm>
              <a:off x="1641" y="3360"/>
              <a:ext cx="1044" cy="288"/>
            </a:xfrm>
            <a:prstGeom prst="rect">
              <a:avLst/>
            </a:prstGeom>
            <a:noFill/>
            <a:ln w="38100">
              <a:noFill/>
              <a:miter lim="800000"/>
              <a:headEnd/>
              <a:tailEnd/>
            </a:ln>
          </p:spPr>
          <p:txBody>
            <a:bodyPr wrap="none">
              <a:spAutoFit/>
            </a:bodyPr>
            <a:lstStyle/>
            <a:p>
              <a:pPr>
                <a:defRPr/>
              </a:pPr>
              <a:r>
                <a:rPr lang="en-US" sz="2400">
                  <a:solidFill>
                    <a:srgbClr val="006600"/>
                  </a:solidFill>
                </a:rPr>
                <a:t>8 MudPITs</a:t>
              </a:r>
            </a:p>
          </p:txBody>
        </p:sp>
        <p:sp>
          <p:nvSpPr>
            <p:cNvPr id="38926" name="Text Box 23"/>
            <p:cNvSpPr txBox="1">
              <a:spLocks noChangeArrowheads="1"/>
            </p:cNvSpPr>
            <p:nvPr/>
          </p:nvSpPr>
          <p:spPr bwMode="auto">
            <a:xfrm>
              <a:off x="4053"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grpSp>
      <p:sp>
        <p:nvSpPr>
          <p:cNvPr id="184344" name="Text Box 24"/>
          <p:cNvSpPr txBox="1">
            <a:spLocks noChangeArrowheads="1"/>
          </p:cNvSpPr>
          <p:nvPr/>
        </p:nvSpPr>
        <p:spPr bwMode="auto">
          <a:xfrm>
            <a:off x="1828800" y="5959476"/>
            <a:ext cx="8382000" cy="830263"/>
          </a:xfrm>
          <a:prstGeom prst="rect">
            <a:avLst/>
          </a:prstGeom>
          <a:noFill/>
          <a:ln w="9525">
            <a:noFill/>
            <a:miter lim="800000"/>
            <a:headEnd/>
            <a:tailEnd/>
          </a:ln>
        </p:spPr>
        <p:txBody>
          <a:bodyPr>
            <a:spAutoFit/>
          </a:bodyPr>
          <a:lstStyle/>
          <a:p>
            <a:pPr algn="ctr">
              <a:defRPr/>
            </a:pPr>
            <a:r>
              <a:rPr lang="en-US" sz="2400">
                <a:solidFill>
                  <a:srgbClr val="000000"/>
                </a:solidFill>
              </a:rPr>
              <a:t>&gt;6,000,000 MS/MS Spectra, 67,047 Unique Peptide Identifications, and 6,779 Unique Protein Identifications</a:t>
            </a:r>
          </a:p>
        </p:txBody>
      </p:sp>
      <p:sp>
        <p:nvSpPr>
          <p:cNvPr id="184345" name="Text Box 25"/>
          <p:cNvSpPr txBox="1">
            <a:spLocks noChangeArrowheads="1"/>
          </p:cNvSpPr>
          <p:nvPr/>
        </p:nvSpPr>
        <p:spPr bwMode="auto">
          <a:xfrm>
            <a:off x="2438400" y="2819400"/>
            <a:ext cx="7315200" cy="1797050"/>
          </a:xfrm>
          <a:prstGeom prst="rect">
            <a:avLst/>
          </a:prstGeom>
          <a:solidFill>
            <a:schemeClr val="tx1"/>
          </a:solidFill>
          <a:ln w="57150">
            <a:solidFill>
              <a:srgbClr val="CC0000"/>
            </a:solidFill>
            <a:miter lim="800000"/>
            <a:headEnd/>
            <a:tailEnd/>
          </a:ln>
        </p:spPr>
        <p:txBody>
          <a:bodyPr>
            <a:spAutoFit/>
          </a:bodyPr>
          <a:lstStyle/>
          <a:p>
            <a:pPr algn="ctr">
              <a:spcBef>
                <a:spcPct val="50000"/>
              </a:spcBef>
              <a:defRPr/>
            </a:pPr>
            <a:r>
              <a:rPr lang="en-US" sz="3600">
                <a:solidFill>
                  <a:srgbClr val="CC0000"/>
                </a:solidFill>
              </a:rPr>
              <a:t>0 Proteins Identified that are Known to be Involved in the Insulin / IGF-1 Signaling Pathway</a:t>
            </a:r>
          </a:p>
        </p:txBody>
      </p:sp>
      <p:pic>
        <p:nvPicPr>
          <p:cNvPr id="82952" name="Picture 26"/>
          <p:cNvPicPr>
            <a:picLocks noChangeAspect="1" noChangeArrowheads="1"/>
          </p:cNvPicPr>
          <p:nvPr/>
        </p:nvPicPr>
        <p:blipFill>
          <a:blip r:embed="rId2" cstate="print"/>
          <a:srcRect/>
          <a:stretch>
            <a:fillRect/>
          </a:stretch>
        </p:blipFill>
        <p:spPr bwMode="auto">
          <a:xfrm>
            <a:off x="5243513" y="1092200"/>
            <a:ext cx="2057400" cy="1270000"/>
          </a:xfrm>
          <a:prstGeom prst="rect">
            <a:avLst/>
          </a:prstGeom>
          <a:noFill/>
          <a:ln w="9525">
            <a:noFill/>
            <a:miter lim="800000"/>
            <a:headEnd/>
            <a:tailEnd/>
          </a:ln>
        </p:spPr>
      </p:pic>
      <p:sp>
        <p:nvSpPr>
          <p:cNvPr id="82946" name="Rectangle 2"/>
          <p:cNvSpPr>
            <a:spLocks noGrp="1" noChangeArrowheads="1"/>
          </p:cNvSpPr>
          <p:nvPr>
            <p:ph type="title"/>
          </p:nvPr>
        </p:nvSpPr>
        <p:spPr>
          <a:xfrm>
            <a:off x="1905000" y="76200"/>
            <a:ext cx="8305800" cy="914400"/>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dirty="0">
                <a:solidFill>
                  <a:srgbClr val="000000"/>
                </a:solidFill>
                <a:latin typeface="Calibri" pitchFamily="34" charset="0"/>
                <a:cs typeface="Calibri" pitchFamily="34" charset="0"/>
              </a:rPr>
              <a:t>Fractionation to Improve the Coverage of Proteins Involved in Insulin / IGF-1 Signaling</a:t>
            </a:r>
          </a:p>
        </p:txBody>
      </p:sp>
    </p:spTree>
    <p:extLst>
      <p:ext uri="{BB962C8B-B14F-4D97-AF65-F5344CB8AC3E}">
        <p14:creationId xmlns:p14="http://schemas.microsoft.com/office/powerpoint/2010/main" val="9189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4" grpId="0"/>
      <p:bldP spid="18434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grpSp>
        <p:nvGrpSpPr>
          <p:cNvPr id="3" name="Group 2">
            <a:extLst>
              <a:ext uri="{FF2B5EF4-FFF2-40B4-BE49-F238E27FC236}">
                <a16:creationId xmlns:a16="http://schemas.microsoft.com/office/drawing/2014/main" id="{0143C613-10E2-402A-956C-ACAC4889F554}"/>
              </a:ext>
            </a:extLst>
          </p:cNvPr>
          <p:cNvGrpSpPr/>
          <p:nvPr/>
        </p:nvGrpSpPr>
        <p:grpSpPr>
          <a:xfrm>
            <a:off x="7971875" y="1219201"/>
            <a:ext cx="2772393" cy="5352449"/>
            <a:chOff x="6257374" y="1219200"/>
            <a:chExt cx="2772393" cy="5352449"/>
          </a:xfrm>
        </p:grpSpPr>
        <p:sp>
          <p:nvSpPr>
            <p:cNvPr id="6" name="TextBox 5"/>
            <p:cNvSpPr txBox="1"/>
            <p:nvPr/>
          </p:nvSpPr>
          <p:spPr>
            <a:xfrm>
              <a:off x="6290765" y="1219200"/>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Parallel Reaction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Monitoring (PRM)</a:t>
              </a:r>
            </a:p>
          </p:txBody>
        </p:sp>
        <p:sp>
          <p:nvSpPr>
            <p:cNvPr id="37" name="TextBox 36"/>
            <p:cNvSpPr txBox="1"/>
            <p:nvPr/>
          </p:nvSpPr>
          <p:spPr>
            <a:xfrm>
              <a:off x="6380435"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Quantification</a:t>
              </a:r>
            </a:p>
          </p:txBody>
        </p:sp>
        <p:sp>
          <p:nvSpPr>
            <p:cNvPr id="45" name="Down Arrow 44"/>
            <p:cNvSpPr/>
            <p:nvPr/>
          </p:nvSpPr>
          <p:spPr>
            <a:xfrm>
              <a:off x="7464716"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5" name="Group 64"/>
            <p:cNvGrpSpPr/>
            <p:nvPr/>
          </p:nvGrpSpPr>
          <p:grpSpPr>
            <a:xfrm>
              <a:off x="6772815" y="2173972"/>
              <a:ext cx="1742816" cy="2946916"/>
              <a:chOff x="6885164" y="2438400"/>
              <a:chExt cx="1812925" cy="3065463"/>
            </a:xfrm>
          </p:grpSpPr>
          <p:pic>
            <p:nvPicPr>
              <p:cNvPr id="52" name="Picture 51" descr="Screen Shot 2015-05-30 at 12.37.2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5164" y="4532313"/>
                <a:ext cx="1812925" cy="971550"/>
              </a:xfrm>
              <a:prstGeom prst="rect">
                <a:avLst/>
              </a:prstGeom>
            </p:spPr>
          </p:pic>
          <p:grpSp>
            <p:nvGrpSpPr>
              <p:cNvPr id="20" name="Group 19"/>
              <p:cNvGrpSpPr/>
              <p:nvPr/>
            </p:nvGrpSpPr>
            <p:grpSpPr>
              <a:xfrm>
                <a:off x="6953426" y="2438400"/>
                <a:ext cx="1676400" cy="2209800"/>
                <a:chOff x="6959200" y="2590800"/>
                <a:chExt cx="1676400" cy="2209800"/>
              </a:xfrm>
            </p:grpSpPr>
            <p:sp>
              <p:nvSpPr>
                <p:cNvPr id="18" name="Rectangle 17"/>
                <p:cNvSpPr/>
                <p:nvPr/>
              </p:nvSpPr>
              <p:spPr>
                <a:xfrm>
                  <a:off x="7774541" y="2590800"/>
                  <a:ext cx="45719" cy="18288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sp>
              <p:nvSpPr>
                <p:cNvPr id="19" name="Trapezoid 18"/>
                <p:cNvSpPr/>
                <p:nvPr/>
              </p:nvSpPr>
              <p:spPr>
                <a:xfrm>
                  <a:off x="6959200" y="4419600"/>
                  <a:ext cx="1676400" cy="381000"/>
                </a:xfrm>
                <a:prstGeom prst="trapezoid">
                  <a:avLst>
                    <a:gd name="adj" fmla="val 214361"/>
                  </a:avLst>
                </a:prstGeom>
                <a:gradFill flip="none" rotWithShape="1">
                  <a:gsLst>
                    <a:gs pos="0">
                      <a:srgbClr val="FF0000">
                        <a:alpha val="43000"/>
                      </a:srgbClr>
                    </a:gs>
                    <a:gs pos="100000">
                      <a:srgbClr val="FFFFFF">
                        <a:alpha val="43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grpSp>
          <p:sp>
            <p:nvSpPr>
              <p:cNvPr id="63" name="TextBox 62"/>
              <p:cNvSpPr txBox="1"/>
              <p:nvPr/>
            </p:nvSpPr>
            <p:spPr>
              <a:xfrm>
                <a:off x="7308321"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374" y="1963118"/>
              <a:ext cx="2557393" cy="1777918"/>
            </a:xfrm>
            <a:prstGeom prst="rect">
              <a:avLst/>
            </a:prstGeom>
          </p:spPr>
        </p:pic>
        <p:sp>
          <p:nvSpPr>
            <p:cNvPr id="69" name="TextBox 68"/>
            <p:cNvSpPr txBox="1"/>
            <p:nvPr/>
          </p:nvSpPr>
          <p:spPr>
            <a:xfrm>
              <a:off x="6380435"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Targeted Analysis</a:t>
              </a:r>
            </a:p>
          </p:txBody>
        </p:sp>
        <p:grpSp>
          <p:nvGrpSpPr>
            <p:cNvPr id="48" name="Group 47"/>
            <p:cNvGrpSpPr/>
            <p:nvPr/>
          </p:nvGrpSpPr>
          <p:grpSpPr>
            <a:xfrm>
              <a:off x="7967586" y="2512486"/>
              <a:ext cx="1062181" cy="351615"/>
              <a:chOff x="8067675" y="5682726"/>
              <a:chExt cx="1104910" cy="365760"/>
            </a:xfrm>
          </p:grpSpPr>
          <p:cxnSp>
            <p:nvCxnSpPr>
              <p:cNvPr id="49" name="Straight Arrow Connector 48"/>
              <p:cNvCxnSpPr/>
              <p:nvPr/>
            </p:nvCxnSpPr>
            <p:spPr>
              <a:xfrm>
                <a:off x="8067675" y="5682726"/>
                <a:ext cx="0" cy="36576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68757" y="5728153"/>
                <a:ext cx="1003828" cy="2561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F81BD"/>
                    </a:solidFill>
                    <a:effectLst/>
                    <a:uLnTx/>
                    <a:uFillTx/>
                    <a:latin typeface="Book Antiqua"/>
                    <a:ea typeface="+mn-ea"/>
                    <a:cs typeface="Corbel"/>
                  </a:rPr>
                  <a:t>Cycle time</a:t>
                </a:r>
              </a:p>
            </p:txBody>
          </p:sp>
        </p:grpSp>
      </p:grpSp>
      <p:pic>
        <p:nvPicPr>
          <p:cNvPr id="31" name="Picture 30">
            <a:extLst>
              <a:ext uri="{FF2B5EF4-FFF2-40B4-BE49-F238E27FC236}">
                <a16:creationId xmlns:a16="http://schemas.microsoft.com/office/drawing/2014/main" id="{CCB517C7-D29B-4B94-A8D7-019EF4869546}"/>
              </a:ext>
            </a:extLst>
          </p:cNvPr>
          <p:cNvPicPr>
            <a:picLocks noChangeAspect="1"/>
          </p:cNvPicPr>
          <p:nvPr/>
        </p:nvPicPr>
        <p:blipFill>
          <a:blip r:embed="rId7"/>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4DA86A5-B8DB-4D77-8388-460E7BD015B8}"/>
              </a:ext>
            </a:extLst>
          </p:cNvPr>
          <p:cNvPicPr>
            <a:picLocks noChangeAspect="1"/>
          </p:cNvPicPr>
          <p:nvPr/>
        </p:nvPicPr>
        <p:blipFill>
          <a:blip r:embed="rId8"/>
          <a:stretch>
            <a:fillRect/>
          </a:stretch>
        </p:blipFill>
        <p:spPr>
          <a:xfrm>
            <a:off x="8194438" y="1947841"/>
            <a:ext cx="2112264" cy="120432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68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5" name="Straight Arrow Connector 254">
            <a:extLst>
              <a:ext uri="{FF2B5EF4-FFF2-40B4-BE49-F238E27FC236}">
                <a16:creationId xmlns:a16="http://schemas.microsoft.com/office/drawing/2014/main" id="{31874BC0-67B3-4BC1-8513-14A5B2C46FD3}"/>
              </a:ext>
            </a:extLst>
          </p:cNvPr>
          <p:cNvCxnSpPr>
            <a:cxnSpLocks/>
          </p:cNvCxnSpPr>
          <p:nvPr/>
        </p:nvCxnSpPr>
        <p:spPr>
          <a:xfrm>
            <a:off x="2485208" y="5361067"/>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33F0CF3-6800-412A-8AF7-F37A3E57002E}"/>
              </a:ext>
            </a:extLst>
          </p:cNvPr>
          <p:cNvCxnSpPr>
            <a:cxnSpLocks/>
          </p:cNvCxnSpPr>
          <p:nvPr/>
        </p:nvCxnSpPr>
        <p:spPr>
          <a:xfrm>
            <a:off x="2485208" y="51019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7B9D81F-4ADA-4281-ABC8-258D3D7B71C4}"/>
              </a:ext>
            </a:extLst>
          </p:cNvPr>
          <p:cNvCxnSpPr>
            <a:cxnSpLocks/>
          </p:cNvCxnSpPr>
          <p:nvPr/>
        </p:nvCxnSpPr>
        <p:spPr>
          <a:xfrm>
            <a:off x="2485208" y="5257357"/>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E9CECEC-3852-420F-A4E0-B32393290193}"/>
              </a:ext>
            </a:extLst>
          </p:cNvPr>
          <p:cNvCxnSpPr>
            <a:cxnSpLocks/>
          </p:cNvCxnSpPr>
          <p:nvPr/>
        </p:nvCxnSpPr>
        <p:spPr>
          <a:xfrm>
            <a:off x="2485208" y="5406726"/>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97D2C38F-BA77-4376-97BE-4F901BEB0293}"/>
              </a:ext>
            </a:extLst>
          </p:cNvPr>
          <p:cNvCxnSpPr>
            <a:cxnSpLocks/>
          </p:cNvCxnSpPr>
          <p:nvPr/>
        </p:nvCxnSpPr>
        <p:spPr>
          <a:xfrm>
            <a:off x="2485208" y="5562158"/>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15E7B5AD-D980-489F-AC63-66BA95BEDB7E}"/>
              </a:ext>
            </a:extLst>
          </p:cNvPr>
          <p:cNvCxnSpPr>
            <a:cxnSpLocks/>
          </p:cNvCxnSpPr>
          <p:nvPr/>
        </p:nvCxnSpPr>
        <p:spPr>
          <a:xfrm>
            <a:off x="2501396" y="1350034"/>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AE18962C-2F2B-4495-BFD8-5530C83039D9}"/>
              </a:ext>
            </a:extLst>
          </p:cNvPr>
          <p:cNvCxnSpPr>
            <a:cxnSpLocks/>
          </p:cNvCxnSpPr>
          <p:nvPr/>
        </p:nvCxnSpPr>
        <p:spPr>
          <a:xfrm>
            <a:off x="2501396" y="1090892"/>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821D9EC-D842-418B-B902-A21B739E98A9}"/>
              </a:ext>
            </a:extLst>
          </p:cNvPr>
          <p:cNvCxnSpPr>
            <a:cxnSpLocks/>
          </p:cNvCxnSpPr>
          <p:nvPr/>
        </p:nvCxnSpPr>
        <p:spPr>
          <a:xfrm>
            <a:off x="2501396" y="1246324"/>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8E244E7-B522-45D1-BC95-040B4318AB12}"/>
              </a:ext>
            </a:extLst>
          </p:cNvPr>
          <p:cNvCxnSpPr>
            <a:cxnSpLocks/>
          </p:cNvCxnSpPr>
          <p:nvPr/>
        </p:nvCxnSpPr>
        <p:spPr>
          <a:xfrm>
            <a:off x="2501396" y="1395693"/>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7CDE3CD-8828-4C4F-BAE9-F3BDC5CED8B0}"/>
              </a:ext>
            </a:extLst>
          </p:cNvPr>
          <p:cNvCxnSpPr>
            <a:cxnSpLocks/>
          </p:cNvCxnSpPr>
          <p:nvPr/>
        </p:nvCxnSpPr>
        <p:spPr>
          <a:xfrm>
            <a:off x="2501396" y="15511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5726383" y="1177368"/>
            <a:ext cx="1549807" cy="0"/>
          </a:xfrm>
          <a:prstGeom prst="straightConnector1">
            <a:avLst/>
          </a:prstGeom>
          <a:ln w="25400">
            <a:solidFill>
              <a:srgbClr val="D665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5726383" y="1329768"/>
            <a:ext cx="1549807" cy="0"/>
          </a:xfrm>
          <a:prstGeom prst="straightConnector1">
            <a:avLst/>
          </a:prstGeom>
          <a:ln w="25400">
            <a:solidFill>
              <a:srgbClr val="9C10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5726383" y="1482168"/>
            <a:ext cx="1549807" cy="0"/>
          </a:xfrm>
          <a:prstGeom prst="straightConnector1">
            <a:avLst/>
          </a:prstGeom>
          <a:ln w="25400">
            <a:solidFill>
              <a:srgbClr val="8C24E7"/>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726383" y="1634568"/>
            <a:ext cx="1549807" cy="0"/>
          </a:xfrm>
          <a:prstGeom prst="straightConnector1">
            <a:avLst/>
          </a:prstGeom>
          <a:ln w="25400">
            <a:solidFill>
              <a:srgbClr val="0000FF"/>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485208" y="4600689"/>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0" name="Rectangle 39"/>
          <p:cNvSpPr/>
          <p:nvPr/>
        </p:nvSpPr>
        <p:spPr>
          <a:xfrm>
            <a:off x="2485208" y="5741263"/>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1" name="Group 70"/>
          <p:cNvGrpSpPr/>
          <p:nvPr/>
        </p:nvGrpSpPr>
        <p:grpSpPr>
          <a:xfrm>
            <a:off x="4474669" y="4600689"/>
            <a:ext cx="1032733" cy="1520766"/>
            <a:chOff x="2320067" y="1116824"/>
            <a:chExt cx="2040063" cy="1520766"/>
          </a:xfrm>
        </p:grpSpPr>
        <p:sp>
          <p:nvSpPr>
            <p:cNvPr id="41" name="Rectangle 40"/>
            <p:cNvSpPr/>
            <p:nvPr/>
          </p:nvSpPr>
          <p:spPr>
            <a:xfrm>
              <a:off x="2473102" y="1116824"/>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2" name="Rectangle 41"/>
            <p:cNvSpPr/>
            <p:nvPr/>
          </p:nvSpPr>
          <p:spPr>
            <a:xfrm>
              <a:off x="2473102" y="2257398"/>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61" name="Straight Arrow Connector 60"/>
            <p:cNvCxnSpPr/>
            <p:nvPr/>
          </p:nvCxnSpPr>
          <p:spPr>
            <a:xfrm>
              <a:off x="2523706" y="2087516"/>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518114" y="1678481"/>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18114" y="178663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518114" y="195549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518114" y="1570324"/>
              <a:ext cx="1836424" cy="0"/>
            </a:xfrm>
            <a:prstGeom prst="straightConnector1">
              <a:avLst/>
            </a:prstGeom>
            <a:ln w="254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320067" y="1570324"/>
              <a:ext cx="198046" cy="216313"/>
            </a:xfrm>
            <a:prstGeom prst="line">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320067" y="1678481"/>
              <a:ext cx="198046" cy="108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20067" y="1786637"/>
              <a:ext cx="19804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320067" y="1786637"/>
              <a:ext cx="198046" cy="1688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2320067" y="1786636"/>
              <a:ext cx="198046" cy="3008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23706" y="2181357"/>
              <a:ext cx="1836424"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8114" y="1725130"/>
              <a:ext cx="1836424"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18114" y="1877207"/>
              <a:ext cx="1836424"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18114" y="2029283"/>
              <a:ext cx="1836424"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18114" y="1573053"/>
              <a:ext cx="1836424"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320067" y="1573053"/>
              <a:ext cx="198046" cy="304153"/>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20067" y="1725130"/>
              <a:ext cx="198046" cy="152076"/>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320067" y="1877206"/>
              <a:ext cx="198046"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320067" y="1877204"/>
              <a:ext cx="198046" cy="152076"/>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320067" y="1877202"/>
              <a:ext cx="198046" cy="30415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9801" y="4605943"/>
            <a:ext cx="2092284" cy="1325416"/>
          </a:xfrm>
          <a:prstGeom prst="rect">
            <a:avLst/>
          </a:prstGeom>
        </p:spPr>
      </p:pic>
      <p:sp>
        <p:nvSpPr>
          <p:cNvPr id="73" name="Rectangle 72"/>
          <p:cNvSpPr/>
          <p:nvPr/>
        </p:nvSpPr>
        <p:spPr>
          <a:xfrm>
            <a:off x="2501396" y="564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4" name="Rectangle 73"/>
          <p:cNvSpPr/>
          <p:nvPr/>
        </p:nvSpPr>
        <p:spPr>
          <a:xfrm>
            <a:off x="2501396" y="1707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7" name="Rectangle 76"/>
          <p:cNvSpPr/>
          <p:nvPr/>
        </p:nvSpPr>
        <p:spPr>
          <a:xfrm>
            <a:off x="5828389" y="567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8" name="Rectangle 77"/>
          <p:cNvSpPr/>
          <p:nvPr/>
        </p:nvSpPr>
        <p:spPr>
          <a:xfrm>
            <a:off x="5828389" y="1710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136" name="Group 135"/>
          <p:cNvGrpSpPr/>
          <p:nvPr/>
        </p:nvGrpSpPr>
        <p:grpSpPr>
          <a:xfrm>
            <a:off x="4482597" y="564827"/>
            <a:ext cx="1038163" cy="1524000"/>
            <a:chOff x="2490014" y="4788074"/>
            <a:chExt cx="2031593" cy="1524000"/>
          </a:xfrm>
        </p:grpSpPr>
        <p:sp>
          <p:nvSpPr>
            <p:cNvPr id="75" name="Rectangle 74"/>
            <p:cNvSpPr/>
            <p:nvPr/>
          </p:nvSpPr>
          <p:spPr>
            <a:xfrm>
              <a:off x="2642414" y="4788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6" name="Rectangle 75"/>
            <p:cNvSpPr/>
            <p:nvPr/>
          </p:nvSpPr>
          <p:spPr>
            <a:xfrm>
              <a:off x="2642414" y="5931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84" name="Straight Arrow Connector 83"/>
            <p:cNvCxnSpPr/>
            <p:nvPr/>
          </p:nvCxnSpPr>
          <p:spPr>
            <a:xfrm>
              <a:off x="2692807" y="5854871"/>
              <a:ext cx="1828800"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687238" y="5397674"/>
              <a:ext cx="1828800"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687238" y="5550074"/>
              <a:ext cx="1828800"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687238" y="5702474"/>
              <a:ext cx="1828800"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687238" y="5245274"/>
              <a:ext cx="1828800"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490014" y="5245274"/>
              <a:ext cx="197224" cy="304800"/>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2490014" y="5397674"/>
              <a:ext cx="197224" cy="152400"/>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490014" y="5550073"/>
              <a:ext cx="197224"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2490014" y="5550072"/>
              <a:ext cx="197224" cy="152400"/>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490014" y="5550070"/>
              <a:ext cx="197224" cy="30480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p:cNvCxnSpPr/>
          <p:nvPr/>
        </p:nvCxnSpPr>
        <p:spPr>
          <a:xfrm>
            <a:off x="5726383" y="1024968"/>
            <a:ext cx="1549807"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rot="16200000">
            <a:off x="1676893" y="5030804"/>
            <a:ext cx="1137891"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PRM</a:t>
            </a:r>
          </a:p>
        </p:txBody>
      </p:sp>
      <p:sp>
        <p:nvSpPr>
          <p:cNvPr id="188" name="TextBox 187"/>
          <p:cNvSpPr txBox="1"/>
          <p:nvPr/>
        </p:nvSpPr>
        <p:spPr>
          <a:xfrm rot="16200000">
            <a:off x="1672919" y="1028597"/>
            <a:ext cx="1060974"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SRM</a:t>
            </a:r>
          </a:p>
        </p:txBody>
      </p:sp>
      <p:sp>
        <p:nvSpPr>
          <p:cNvPr id="247" name="Rectangle 246"/>
          <p:cNvSpPr/>
          <p:nvPr/>
        </p:nvSpPr>
        <p:spPr>
          <a:xfrm>
            <a:off x="182790" y="1269997"/>
            <a:ext cx="3633849" cy="4352299"/>
          </a:xfrm>
          <a:prstGeom prst="rect">
            <a:avLst/>
          </a:prstGeom>
          <a:solidFill>
            <a:schemeClr val="bg1"/>
          </a:solidFill>
          <a:ln cmpd="sng">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cxnSp>
        <p:nvCxnSpPr>
          <p:cNvPr id="259" name="Peak3SRM"/>
          <p:cNvCxnSpPr/>
          <p:nvPr/>
        </p:nvCxnSpPr>
        <p:spPr>
          <a:xfrm>
            <a:off x="1988326" y="2080916"/>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257" name="Peak1SRM"/>
          <p:cNvCxnSpPr/>
          <p:nvPr/>
        </p:nvCxnSpPr>
        <p:spPr>
          <a:xfrm>
            <a:off x="655534" y="240729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sp>
        <p:nvSpPr>
          <p:cNvPr id="95" name="Isosceles Triangle 94"/>
          <p:cNvSpPr/>
          <p:nvPr/>
        </p:nvSpPr>
        <p:spPr>
          <a:xfrm rot="5400000">
            <a:off x="7354203" y="1118430"/>
            <a:ext cx="762000" cy="4572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2" name="Peak4SRM"/>
          <p:cNvCxnSpPr/>
          <p:nvPr/>
        </p:nvCxnSpPr>
        <p:spPr>
          <a:xfrm>
            <a:off x="2654722" y="252080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261" name="Peak2SRM"/>
          <p:cNvCxnSpPr/>
          <p:nvPr/>
        </p:nvCxnSpPr>
        <p:spPr>
          <a:xfrm>
            <a:off x="1321930" y="178357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8070124" y="128170"/>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3" name="Peak5SRM"/>
          <p:cNvCxnSpPr/>
          <p:nvPr/>
        </p:nvCxnSpPr>
        <p:spPr>
          <a:xfrm>
            <a:off x="3321119" y="2643986"/>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6227" y="3141806"/>
            <a:ext cx="3124200" cy="0"/>
            <a:chOff x="381000" y="5186776"/>
            <a:chExt cx="3124200" cy="0"/>
          </a:xfrm>
        </p:grpSpPr>
        <p:cxnSp>
          <p:nvCxnSpPr>
            <p:cNvPr id="264" name="Straight Connector 263"/>
            <p:cNvCxnSpPr/>
            <p:nvPr/>
          </p:nvCxnSpPr>
          <p:spPr>
            <a:xfrm>
              <a:off x="1713792"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81000"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2380188"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047396"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3046585"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ExtractionWindows"/>
          <p:cNvGrpSpPr/>
          <p:nvPr/>
        </p:nvGrpSpPr>
        <p:grpSpPr>
          <a:xfrm>
            <a:off x="495406" y="3773805"/>
            <a:ext cx="2895962" cy="1697081"/>
            <a:chOff x="418216" y="1613718"/>
            <a:chExt cx="2895962" cy="1697081"/>
          </a:xfrm>
        </p:grpSpPr>
        <p:sp>
          <p:nvSpPr>
            <p:cNvPr id="195" name="Rectangle 194"/>
            <p:cNvSpPr/>
            <p:nvPr/>
          </p:nvSpPr>
          <p:spPr>
            <a:xfrm>
              <a:off x="418216"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31" name="Rectangle 30"/>
            <p:cNvSpPr/>
            <p:nvPr/>
          </p:nvSpPr>
          <p:spPr>
            <a:xfrm>
              <a:off x="1091069"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6" name="Rectangle 195"/>
            <p:cNvSpPr/>
            <p:nvPr/>
          </p:nvSpPr>
          <p:spPr>
            <a:xfrm>
              <a:off x="1560685"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7" name="Rectangle 196"/>
            <p:cNvSpPr/>
            <p:nvPr/>
          </p:nvSpPr>
          <p:spPr>
            <a:xfrm>
              <a:off x="209408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8" name="Rectangle 197"/>
            <p:cNvSpPr/>
            <p:nvPr/>
          </p:nvSpPr>
          <p:spPr>
            <a:xfrm>
              <a:off x="321857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3" name="DIATarget"/>
          <p:cNvGrpSpPr/>
          <p:nvPr/>
        </p:nvGrpSpPr>
        <p:grpSpPr>
          <a:xfrm>
            <a:off x="543208" y="4074725"/>
            <a:ext cx="2800358" cy="1384095"/>
            <a:chOff x="466018" y="1914638"/>
            <a:chExt cx="2800358" cy="1384095"/>
          </a:xfrm>
        </p:grpSpPr>
        <p:cxnSp>
          <p:nvCxnSpPr>
            <p:cNvPr id="137" name="Peak1DIA"/>
            <p:cNvCxnSpPr/>
            <p:nvPr/>
          </p:nvCxnSpPr>
          <p:spPr>
            <a:xfrm>
              <a:off x="466018" y="253835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cxnSp>
          <p:nvCxnSpPr>
            <p:cNvPr id="138" name="Peak2DIA"/>
            <p:cNvCxnSpPr/>
            <p:nvPr/>
          </p:nvCxnSpPr>
          <p:spPr>
            <a:xfrm>
              <a:off x="1138871" y="191463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139" name="Peak3DIA"/>
            <p:cNvCxnSpPr/>
            <p:nvPr/>
          </p:nvCxnSpPr>
          <p:spPr>
            <a:xfrm>
              <a:off x="1608487" y="2211977"/>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140" name="Peak4DIA"/>
            <p:cNvCxnSpPr/>
            <p:nvPr/>
          </p:nvCxnSpPr>
          <p:spPr>
            <a:xfrm>
              <a:off x="2141886" y="265186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141" name="Peak5DIA"/>
            <p:cNvCxnSpPr/>
            <p:nvPr/>
          </p:nvCxnSpPr>
          <p:spPr>
            <a:xfrm>
              <a:off x="3266376" y="2775047"/>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31" name="DIALine"/>
          <p:cNvCxnSpPr/>
          <p:nvPr/>
        </p:nvCxnSpPr>
        <p:spPr>
          <a:xfrm>
            <a:off x="319028" y="5458819"/>
            <a:ext cx="33613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DIAInterfering"/>
          <p:cNvGrpSpPr/>
          <p:nvPr/>
        </p:nvGrpSpPr>
        <p:grpSpPr>
          <a:xfrm>
            <a:off x="458191" y="3912686"/>
            <a:ext cx="3029641" cy="1554996"/>
            <a:chOff x="381000" y="1752600"/>
            <a:chExt cx="3029641" cy="1554996"/>
          </a:xfrm>
        </p:grpSpPr>
        <p:cxnSp>
          <p:nvCxnSpPr>
            <p:cNvPr id="11" name="Straight Connector 10"/>
            <p:cNvCxnSpPr/>
            <p:nvPr/>
          </p:nvCxnSpPr>
          <p:spPr>
            <a:xfrm flipV="1">
              <a:off x="762000" y="2294863"/>
              <a:ext cx="0" cy="1012733"/>
            </a:xfrm>
            <a:prstGeom prst="line">
              <a:avLst/>
            </a:prstGeom>
            <a:ln w="38100"/>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flipV="1">
              <a:off x="990600" y="2764217"/>
              <a:ext cx="0" cy="543379"/>
            </a:xfrm>
            <a:prstGeom prst="line">
              <a:avLst/>
            </a:prstGeom>
            <a:ln w="38100"/>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flipV="1">
              <a:off x="1219200" y="2463956"/>
              <a:ext cx="0" cy="843640"/>
            </a:xfrm>
            <a:prstGeom prst="line">
              <a:avLst/>
            </a:prstGeom>
            <a:ln w="38100"/>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a:xfrm flipV="1">
              <a:off x="1371600" y="3221272"/>
              <a:ext cx="0" cy="86324"/>
            </a:xfrm>
            <a:prstGeom prst="line">
              <a:avLst/>
            </a:prstGeom>
            <a:ln w="3810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V="1">
              <a:off x="1447800" y="1752600"/>
              <a:ext cx="0" cy="1554996"/>
            </a:xfrm>
            <a:prstGeom prst="line">
              <a:avLst/>
            </a:prstGeom>
            <a:ln w="38100"/>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flipV="1">
              <a:off x="1676400" y="2036387"/>
              <a:ext cx="0" cy="1271209"/>
            </a:xfrm>
            <a:prstGeom prst="line">
              <a:avLst/>
            </a:prstGeom>
            <a:ln w="38100"/>
          </p:spPr>
          <p:style>
            <a:lnRef idx="1">
              <a:schemeClr val="dk1"/>
            </a:lnRef>
            <a:fillRef idx="0">
              <a:schemeClr val="dk1"/>
            </a:fillRef>
            <a:effectRef idx="0">
              <a:schemeClr val="dk1"/>
            </a:effectRef>
            <a:fontRef idx="minor">
              <a:schemeClr val="tx1"/>
            </a:fontRef>
          </p:style>
        </p:cxnSp>
        <p:cxnSp>
          <p:nvCxnSpPr>
            <p:cNvPr id="164" name="Straight Connector 163"/>
            <p:cNvCxnSpPr/>
            <p:nvPr/>
          </p:nvCxnSpPr>
          <p:spPr>
            <a:xfrm flipV="1">
              <a:off x="1889129" y="2544018"/>
              <a:ext cx="0" cy="763578"/>
            </a:xfrm>
            <a:prstGeom prst="line">
              <a:avLst/>
            </a:prstGeom>
            <a:ln w="3810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V="1">
              <a:off x="2380188" y="2950152"/>
              <a:ext cx="0" cy="357444"/>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flipV="1">
              <a:off x="2514600" y="2326813"/>
              <a:ext cx="0" cy="980783"/>
            </a:xfrm>
            <a:prstGeom prst="line">
              <a:avLst/>
            </a:prstGeom>
            <a:ln w="38100"/>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a:xfrm flipV="1">
              <a:off x="2877367" y="2817204"/>
              <a:ext cx="0" cy="4903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V="1">
              <a:off x="3047402" y="1766504"/>
              <a:ext cx="0" cy="15410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V="1">
              <a:off x="3410641"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2700007" y="2027671"/>
              <a:ext cx="0" cy="1279925"/>
            </a:xfrm>
            <a:prstGeom prst="line">
              <a:avLst/>
            </a:prstGeom>
            <a:ln w="38100"/>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flipV="1">
              <a:off x="1943099" y="2425882"/>
              <a:ext cx="0" cy="881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V="1">
              <a:off x="2057400"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V="1">
              <a:off x="667498" y="2657523"/>
              <a:ext cx="0" cy="650073"/>
            </a:xfrm>
            <a:prstGeom prst="line">
              <a:avLst/>
            </a:prstGeom>
            <a:ln w="38100"/>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561292" y="3014165"/>
              <a:ext cx="0" cy="293431"/>
            </a:xfrm>
            <a:prstGeom prst="line">
              <a:avLst/>
            </a:prstGeom>
            <a:ln w="38100"/>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a:xfrm flipV="1">
              <a:off x="381000" y="2094771"/>
              <a:ext cx="0" cy="1212825"/>
            </a:xfrm>
            <a:prstGeom prst="line">
              <a:avLst/>
            </a:prstGeom>
            <a:ln w="38100"/>
          </p:spPr>
          <p:style>
            <a:lnRef idx="1">
              <a:schemeClr val="dk1"/>
            </a:lnRef>
            <a:fillRef idx="0">
              <a:schemeClr val="dk1"/>
            </a:fillRef>
            <a:effectRef idx="0">
              <a:schemeClr val="dk1"/>
            </a:effectRef>
            <a:fontRef idx="minor">
              <a:schemeClr val="tx1"/>
            </a:fontRef>
          </p:style>
        </p:cxnSp>
      </p:grpSp>
      <p:sp>
        <p:nvSpPr>
          <p:cNvPr id="34" name="TextBox 33"/>
          <p:cNvSpPr txBox="1"/>
          <p:nvPr/>
        </p:nvSpPr>
        <p:spPr>
          <a:xfrm>
            <a:off x="300544" y="1342509"/>
            <a:ext cx="3377418"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Acquisition</a:t>
            </a:r>
          </a:p>
        </p:txBody>
      </p:sp>
      <p:sp>
        <p:nvSpPr>
          <p:cNvPr id="201" name="TextBox 200"/>
          <p:cNvSpPr txBox="1"/>
          <p:nvPr/>
        </p:nvSpPr>
        <p:spPr>
          <a:xfrm>
            <a:off x="399849" y="3254596"/>
            <a:ext cx="3202936"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Extraction</a:t>
            </a:r>
          </a:p>
        </p:txBody>
      </p:sp>
      <p:sp>
        <p:nvSpPr>
          <p:cNvPr id="96" name="Freeform 95"/>
          <p:cNvSpPr/>
          <p:nvPr/>
        </p:nvSpPr>
        <p:spPr>
          <a:xfrm>
            <a:off x="8286844" y="2242518"/>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7" name="Freeform 96"/>
          <p:cNvSpPr/>
          <p:nvPr/>
        </p:nvSpPr>
        <p:spPr>
          <a:xfrm>
            <a:off x="9223564" y="1409708"/>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8" name="Freeform 97"/>
          <p:cNvSpPr/>
          <p:nvPr/>
        </p:nvSpPr>
        <p:spPr>
          <a:xfrm>
            <a:off x="9966767" y="463941"/>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9" name="Freeform 98"/>
          <p:cNvSpPr/>
          <p:nvPr/>
        </p:nvSpPr>
        <p:spPr>
          <a:xfrm>
            <a:off x="10343887" y="577502"/>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0" name="Freeform 99"/>
          <p:cNvSpPr/>
          <p:nvPr/>
        </p:nvSpPr>
        <p:spPr>
          <a:xfrm>
            <a:off x="10708844" y="1456338"/>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1" name="Freeform 100"/>
          <p:cNvSpPr/>
          <p:nvPr/>
        </p:nvSpPr>
        <p:spPr>
          <a:xfrm>
            <a:off x="9673678" y="565334"/>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2" name="Freeform 101"/>
          <p:cNvSpPr/>
          <p:nvPr/>
        </p:nvSpPr>
        <p:spPr>
          <a:xfrm>
            <a:off x="11085964" y="2277340"/>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3" name="Freeform 102"/>
          <p:cNvSpPr/>
          <p:nvPr/>
        </p:nvSpPr>
        <p:spPr>
          <a:xfrm>
            <a:off x="8286844" y="2292109"/>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4" name="Freeform 103"/>
          <p:cNvSpPr/>
          <p:nvPr/>
        </p:nvSpPr>
        <p:spPr>
          <a:xfrm>
            <a:off x="9223564" y="1631971"/>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5" name="Freeform 104"/>
          <p:cNvSpPr/>
          <p:nvPr/>
        </p:nvSpPr>
        <p:spPr>
          <a:xfrm>
            <a:off x="9966767" y="882297"/>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6" name="Freeform 105"/>
          <p:cNvSpPr/>
          <p:nvPr/>
        </p:nvSpPr>
        <p:spPr>
          <a:xfrm>
            <a:off x="10343887" y="972311"/>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7" name="Freeform 106"/>
          <p:cNvSpPr/>
          <p:nvPr/>
        </p:nvSpPr>
        <p:spPr>
          <a:xfrm>
            <a:off x="10708844" y="1668932"/>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8" name="Freeform 107"/>
          <p:cNvSpPr/>
          <p:nvPr/>
        </p:nvSpPr>
        <p:spPr>
          <a:xfrm>
            <a:off x="9673678" y="962667"/>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9" name="Freeform 108"/>
          <p:cNvSpPr/>
          <p:nvPr/>
        </p:nvSpPr>
        <p:spPr>
          <a:xfrm>
            <a:off x="11085964" y="2319710"/>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0" name="Freeform 109"/>
          <p:cNvSpPr/>
          <p:nvPr/>
        </p:nvSpPr>
        <p:spPr>
          <a:xfrm>
            <a:off x="8286844" y="2354526"/>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1" name="Freeform 110"/>
          <p:cNvSpPr/>
          <p:nvPr/>
        </p:nvSpPr>
        <p:spPr>
          <a:xfrm>
            <a:off x="9223564" y="1958748"/>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2" name="Freeform 111"/>
          <p:cNvSpPr/>
          <p:nvPr/>
        </p:nvSpPr>
        <p:spPr>
          <a:xfrm>
            <a:off x="9966767" y="1509288"/>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3" name="Freeform 112"/>
          <p:cNvSpPr/>
          <p:nvPr/>
        </p:nvSpPr>
        <p:spPr>
          <a:xfrm>
            <a:off x="10343887" y="1563255"/>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4" name="Freeform 113"/>
          <p:cNvSpPr/>
          <p:nvPr/>
        </p:nvSpPr>
        <p:spPr>
          <a:xfrm>
            <a:off x="10708844" y="1980906"/>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15" name="Freeform 114"/>
          <p:cNvSpPr/>
          <p:nvPr/>
        </p:nvSpPr>
        <p:spPr>
          <a:xfrm>
            <a:off x="9673678" y="1557472"/>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6" name="Freeform 115"/>
          <p:cNvSpPr/>
          <p:nvPr/>
        </p:nvSpPr>
        <p:spPr>
          <a:xfrm>
            <a:off x="11085964" y="2371074"/>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7" name="Freeform 116"/>
          <p:cNvSpPr/>
          <p:nvPr/>
        </p:nvSpPr>
        <p:spPr>
          <a:xfrm>
            <a:off x="8286844" y="2330903"/>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8" name="Freeform 117"/>
          <p:cNvSpPr/>
          <p:nvPr/>
        </p:nvSpPr>
        <p:spPr>
          <a:xfrm>
            <a:off x="9223564" y="1870208"/>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9" name="Freeform 118"/>
          <p:cNvSpPr/>
          <p:nvPr/>
        </p:nvSpPr>
        <p:spPr>
          <a:xfrm>
            <a:off x="9966767" y="1347030"/>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0" name="Freeform 119"/>
          <p:cNvSpPr/>
          <p:nvPr/>
        </p:nvSpPr>
        <p:spPr>
          <a:xfrm>
            <a:off x="10343887" y="1409848"/>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1" name="Freeform 120"/>
          <p:cNvSpPr/>
          <p:nvPr/>
        </p:nvSpPr>
        <p:spPr>
          <a:xfrm>
            <a:off x="10708844" y="1896003"/>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2" name="Freeform 121"/>
          <p:cNvSpPr/>
          <p:nvPr/>
        </p:nvSpPr>
        <p:spPr>
          <a:xfrm>
            <a:off x="9673678" y="1403117"/>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3" name="Freeform 122"/>
          <p:cNvSpPr/>
          <p:nvPr/>
        </p:nvSpPr>
        <p:spPr>
          <a:xfrm>
            <a:off x="11085964" y="2350164"/>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4" name="Freeform 123"/>
          <p:cNvSpPr/>
          <p:nvPr/>
        </p:nvSpPr>
        <p:spPr>
          <a:xfrm>
            <a:off x="8286844" y="2357268"/>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5" name="Freeform 124"/>
          <p:cNvSpPr/>
          <p:nvPr/>
        </p:nvSpPr>
        <p:spPr>
          <a:xfrm>
            <a:off x="9223564" y="2032037"/>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6" name="Freeform 125"/>
          <p:cNvSpPr/>
          <p:nvPr/>
        </p:nvSpPr>
        <p:spPr>
          <a:xfrm>
            <a:off x="9966767" y="1662693"/>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7" name="Freeform 126"/>
          <p:cNvSpPr/>
          <p:nvPr/>
        </p:nvSpPr>
        <p:spPr>
          <a:xfrm>
            <a:off x="10343887" y="1707042"/>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8" name="Freeform 127"/>
          <p:cNvSpPr/>
          <p:nvPr/>
        </p:nvSpPr>
        <p:spPr>
          <a:xfrm>
            <a:off x="10708844" y="2050246"/>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9" name="Freeform 128"/>
          <p:cNvSpPr/>
          <p:nvPr/>
        </p:nvSpPr>
        <p:spPr>
          <a:xfrm>
            <a:off x="9673678" y="1702289"/>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30" name="Freeform 129"/>
          <p:cNvSpPr/>
          <p:nvPr/>
        </p:nvSpPr>
        <p:spPr>
          <a:xfrm>
            <a:off x="11085964" y="2370865"/>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6" name="Rectangle 5"/>
          <p:cNvSpPr/>
          <p:nvPr/>
        </p:nvSpPr>
        <p:spPr>
          <a:xfrm>
            <a:off x="8019956" y="3969392"/>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2" name="Group 71"/>
          <p:cNvGrpSpPr/>
          <p:nvPr/>
        </p:nvGrpSpPr>
        <p:grpSpPr>
          <a:xfrm>
            <a:off x="8236676" y="6034100"/>
            <a:ext cx="936720" cy="205457"/>
            <a:chOff x="5474520" y="2140907"/>
            <a:chExt cx="936720" cy="205457"/>
          </a:xfrm>
        </p:grpSpPr>
        <p:sp>
          <p:nvSpPr>
            <p:cNvPr id="202" name="Freeform 201"/>
            <p:cNvSpPr/>
            <p:nvPr/>
          </p:nvSpPr>
          <p:spPr>
            <a:xfrm>
              <a:off x="5474520" y="2140907"/>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09" name="Freeform 208"/>
            <p:cNvSpPr/>
            <p:nvPr/>
          </p:nvSpPr>
          <p:spPr>
            <a:xfrm>
              <a:off x="5474520" y="2190498"/>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6" name="Freeform 215"/>
            <p:cNvSpPr/>
            <p:nvPr/>
          </p:nvSpPr>
          <p:spPr>
            <a:xfrm>
              <a:off x="5474520" y="2252915"/>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4" name="Freeform 223"/>
            <p:cNvSpPr/>
            <p:nvPr/>
          </p:nvSpPr>
          <p:spPr>
            <a:xfrm>
              <a:off x="5474520" y="2229291"/>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1" name="Freeform 230"/>
            <p:cNvSpPr/>
            <p:nvPr/>
          </p:nvSpPr>
          <p:spPr>
            <a:xfrm>
              <a:off x="5474520" y="2255656"/>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5" name="Group 34"/>
          <p:cNvGrpSpPr/>
          <p:nvPr/>
        </p:nvGrpSpPr>
        <p:grpSpPr>
          <a:xfrm>
            <a:off x="9173396" y="5201290"/>
            <a:ext cx="450112" cy="947559"/>
            <a:chOff x="6411240" y="1308097"/>
            <a:chExt cx="450112" cy="947559"/>
          </a:xfrm>
        </p:grpSpPr>
        <p:sp>
          <p:nvSpPr>
            <p:cNvPr id="203" name="Freeform 202"/>
            <p:cNvSpPr/>
            <p:nvPr/>
          </p:nvSpPr>
          <p:spPr>
            <a:xfrm>
              <a:off x="6411240" y="1308097"/>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0" name="Freeform 209"/>
            <p:cNvSpPr/>
            <p:nvPr/>
          </p:nvSpPr>
          <p:spPr>
            <a:xfrm>
              <a:off x="6411240" y="1530360"/>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7" name="Freeform 216"/>
            <p:cNvSpPr/>
            <p:nvPr/>
          </p:nvSpPr>
          <p:spPr>
            <a:xfrm>
              <a:off x="6411240" y="1857136"/>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5" name="Freeform 224"/>
            <p:cNvSpPr/>
            <p:nvPr/>
          </p:nvSpPr>
          <p:spPr>
            <a:xfrm>
              <a:off x="6411240" y="1768597"/>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2" name="Freeform 231"/>
            <p:cNvSpPr/>
            <p:nvPr/>
          </p:nvSpPr>
          <p:spPr>
            <a:xfrm>
              <a:off x="6411240" y="1930425"/>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8" name="Group 37"/>
          <p:cNvGrpSpPr/>
          <p:nvPr/>
        </p:nvGrpSpPr>
        <p:grpSpPr>
          <a:xfrm>
            <a:off x="9916599" y="4255522"/>
            <a:ext cx="377121" cy="1243100"/>
            <a:chOff x="7154442" y="362330"/>
            <a:chExt cx="377121" cy="1243100"/>
          </a:xfrm>
        </p:grpSpPr>
        <p:sp>
          <p:nvSpPr>
            <p:cNvPr id="204" name="Freeform 203"/>
            <p:cNvSpPr/>
            <p:nvPr/>
          </p:nvSpPr>
          <p:spPr>
            <a:xfrm>
              <a:off x="7154442" y="362330"/>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1" name="Freeform 210"/>
            <p:cNvSpPr/>
            <p:nvPr/>
          </p:nvSpPr>
          <p:spPr>
            <a:xfrm>
              <a:off x="7154442" y="780685"/>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8" name="Freeform 217"/>
            <p:cNvSpPr/>
            <p:nvPr/>
          </p:nvSpPr>
          <p:spPr>
            <a:xfrm>
              <a:off x="7154442" y="1407676"/>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6" name="Freeform 225"/>
            <p:cNvSpPr/>
            <p:nvPr/>
          </p:nvSpPr>
          <p:spPr>
            <a:xfrm>
              <a:off x="7154442" y="1245418"/>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3" name="Freeform 232"/>
            <p:cNvSpPr/>
            <p:nvPr/>
          </p:nvSpPr>
          <p:spPr>
            <a:xfrm>
              <a:off x="7154442" y="1561082"/>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3" name="Group 42"/>
          <p:cNvGrpSpPr/>
          <p:nvPr/>
        </p:nvGrpSpPr>
        <p:grpSpPr>
          <a:xfrm>
            <a:off x="10293719" y="4369083"/>
            <a:ext cx="364956" cy="1472839"/>
            <a:chOff x="7531563" y="475890"/>
            <a:chExt cx="364956" cy="1472839"/>
          </a:xfrm>
        </p:grpSpPr>
        <p:sp>
          <p:nvSpPr>
            <p:cNvPr id="205" name="Freeform 204"/>
            <p:cNvSpPr/>
            <p:nvPr/>
          </p:nvSpPr>
          <p:spPr>
            <a:xfrm>
              <a:off x="7531563" y="475890"/>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2" name="Freeform 211"/>
            <p:cNvSpPr/>
            <p:nvPr/>
          </p:nvSpPr>
          <p:spPr>
            <a:xfrm>
              <a:off x="7531563" y="870700"/>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9" name="Freeform 218"/>
            <p:cNvSpPr/>
            <p:nvPr/>
          </p:nvSpPr>
          <p:spPr>
            <a:xfrm>
              <a:off x="7531563" y="1461643"/>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7" name="Freeform 226"/>
            <p:cNvSpPr/>
            <p:nvPr/>
          </p:nvSpPr>
          <p:spPr>
            <a:xfrm>
              <a:off x="7531563" y="1308237"/>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4" name="Freeform 233"/>
            <p:cNvSpPr/>
            <p:nvPr/>
          </p:nvSpPr>
          <p:spPr>
            <a:xfrm>
              <a:off x="7531563" y="1605430"/>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7" name="Group 46"/>
          <p:cNvGrpSpPr/>
          <p:nvPr/>
        </p:nvGrpSpPr>
        <p:grpSpPr>
          <a:xfrm>
            <a:off x="10658676" y="5247919"/>
            <a:ext cx="377121" cy="914851"/>
            <a:chOff x="7896519" y="1354726"/>
            <a:chExt cx="377121" cy="914851"/>
          </a:xfrm>
        </p:grpSpPr>
        <p:sp>
          <p:nvSpPr>
            <p:cNvPr id="206" name="Freeform 205"/>
            <p:cNvSpPr/>
            <p:nvPr/>
          </p:nvSpPr>
          <p:spPr>
            <a:xfrm>
              <a:off x="7896519" y="1354726"/>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13" name="Freeform 212"/>
            <p:cNvSpPr/>
            <p:nvPr/>
          </p:nvSpPr>
          <p:spPr>
            <a:xfrm>
              <a:off x="7896519" y="1567321"/>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0" name="Freeform 219"/>
            <p:cNvSpPr/>
            <p:nvPr/>
          </p:nvSpPr>
          <p:spPr>
            <a:xfrm>
              <a:off x="7896519" y="1879295"/>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8" name="Freeform 227"/>
            <p:cNvSpPr/>
            <p:nvPr/>
          </p:nvSpPr>
          <p:spPr>
            <a:xfrm>
              <a:off x="7896519" y="1794391"/>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35" name="Freeform 234"/>
            <p:cNvSpPr/>
            <p:nvPr/>
          </p:nvSpPr>
          <p:spPr>
            <a:xfrm>
              <a:off x="7896519" y="1948635"/>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grpSp>
      <p:grpSp>
        <p:nvGrpSpPr>
          <p:cNvPr id="37" name="Group 36"/>
          <p:cNvGrpSpPr/>
          <p:nvPr/>
        </p:nvGrpSpPr>
        <p:grpSpPr>
          <a:xfrm>
            <a:off x="9623510" y="4356914"/>
            <a:ext cx="291965" cy="1466704"/>
            <a:chOff x="6861353" y="463722"/>
            <a:chExt cx="291965" cy="1466704"/>
          </a:xfrm>
        </p:grpSpPr>
        <p:sp>
          <p:nvSpPr>
            <p:cNvPr id="207" name="Freeform 206"/>
            <p:cNvSpPr/>
            <p:nvPr/>
          </p:nvSpPr>
          <p:spPr>
            <a:xfrm>
              <a:off x="6861353" y="463722"/>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4" name="Freeform 213"/>
            <p:cNvSpPr/>
            <p:nvPr/>
          </p:nvSpPr>
          <p:spPr>
            <a:xfrm>
              <a:off x="6861353" y="861055"/>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2" name="Freeform 221"/>
            <p:cNvSpPr/>
            <p:nvPr/>
          </p:nvSpPr>
          <p:spPr>
            <a:xfrm>
              <a:off x="6861353" y="1455861"/>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9" name="Freeform 228"/>
            <p:cNvSpPr/>
            <p:nvPr/>
          </p:nvSpPr>
          <p:spPr>
            <a:xfrm>
              <a:off x="6861353" y="1301506"/>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6" name="Freeform 235"/>
            <p:cNvSpPr/>
            <p:nvPr/>
          </p:nvSpPr>
          <p:spPr>
            <a:xfrm>
              <a:off x="6861353" y="1600678"/>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8" name="Group 47"/>
          <p:cNvGrpSpPr/>
          <p:nvPr/>
        </p:nvGrpSpPr>
        <p:grpSpPr>
          <a:xfrm>
            <a:off x="11035796" y="6068921"/>
            <a:ext cx="851564" cy="154201"/>
            <a:chOff x="8273640" y="2175728"/>
            <a:chExt cx="851564" cy="154201"/>
          </a:xfrm>
        </p:grpSpPr>
        <p:sp>
          <p:nvSpPr>
            <p:cNvPr id="208" name="Freeform 207"/>
            <p:cNvSpPr/>
            <p:nvPr/>
          </p:nvSpPr>
          <p:spPr>
            <a:xfrm>
              <a:off x="8273640" y="2175728"/>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5" name="Freeform 214"/>
            <p:cNvSpPr/>
            <p:nvPr/>
          </p:nvSpPr>
          <p:spPr>
            <a:xfrm>
              <a:off x="8273640" y="2218099"/>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3" name="Freeform 222"/>
            <p:cNvSpPr/>
            <p:nvPr/>
          </p:nvSpPr>
          <p:spPr>
            <a:xfrm>
              <a:off x="8273640" y="2269463"/>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0" name="Freeform 229"/>
            <p:cNvSpPr/>
            <p:nvPr/>
          </p:nvSpPr>
          <p:spPr>
            <a:xfrm>
              <a:off x="8273640" y="2248553"/>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7" name="Freeform 236"/>
            <p:cNvSpPr/>
            <p:nvPr/>
          </p:nvSpPr>
          <p:spPr>
            <a:xfrm>
              <a:off x="8273640" y="2269254"/>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cxnSp>
        <p:nvCxnSpPr>
          <p:cNvPr id="4" name="Straight Connector 3"/>
          <p:cNvCxnSpPr/>
          <p:nvPr/>
        </p:nvCxnSpPr>
        <p:spPr>
          <a:xfrm>
            <a:off x="114489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5533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14991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86035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9D2C025-04A6-44B7-B391-34A0B0D6E291}"/>
              </a:ext>
            </a:extLst>
          </p:cNvPr>
          <p:cNvSpPr/>
          <p:nvPr/>
        </p:nvSpPr>
        <p:spPr>
          <a:xfrm>
            <a:off x="5577885" y="3187896"/>
            <a:ext cx="1846801" cy="436916"/>
          </a:xfrm>
          <a:prstGeom prst="round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Mass Analysis</a:t>
            </a:r>
          </a:p>
        </p:txBody>
      </p:sp>
      <p:sp>
        <p:nvSpPr>
          <p:cNvPr id="7" name="TextBox 6">
            <a:extLst>
              <a:ext uri="{FF2B5EF4-FFF2-40B4-BE49-F238E27FC236}">
                <a16:creationId xmlns:a16="http://schemas.microsoft.com/office/drawing/2014/main" id="{4396FE56-FE8E-4981-8003-279FDB71A5F9}"/>
              </a:ext>
            </a:extLst>
          </p:cNvPr>
          <p:cNvSpPr txBox="1"/>
          <p:nvPr/>
        </p:nvSpPr>
        <p:spPr>
          <a:xfrm>
            <a:off x="5483220" y="2327209"/>
            <a:ext cx="1749197" cy="646331"/>
          </a:xfrm>
          <a:prstGeom prst="rect">
            <a:avLst/>
          </a:prstGeom>
          <a:noFill/>
        </p:spPr>
        <p:txBody>
          <a:bodyPr wrap="none" rtlCol="0">
            <a:spAutoFit/>
          </a:bodyPr>
          <a:lstStyle/>
          <a:p>
            <a:r>
              <a:rPr lang="en-US" b="1" dirty="0"/>
              <a:t>Mass Filter</a:t>
            </a:r>
          </a:p>
          <a:p>
            <a:r>
              <a:rPr lang="en-US" dirty="0"/>
              <a:t>Unit Resolution</a:t>
            </a:r>
          </a:p>
        </p:txBody>
      </p:sp>
      <p:sp>
        <p:nvSpPr>
          <p:cNvPr id="274" name="TextBox 273">
            <a:extLst>
              <a:ext uri="{FF2B5EF4-FFF2-40B4-BE49-F238E27FC236}">
                <a16:creationId xmlns:a16="http://schemas.microsoft.com/office/drawing/2014/main" id="{9E1258CF-2BE1-4EFD-A304-A34B0D7AF993}"/>
              </a:ext>
            </a:extLst>
          </p:cNvPr>
          <p:cNvSpPr txBox="1"/>
          <p:nvPr/>
        </p:nvSpPr>
        <p:spPr>
          <a:xfrm>
            <a:off x="5503474" y="3839168"/>
            <a:ext cx="2326342" cy="646331"/>
          </a:xfrm>
          <a:prstGeom prst="rect">
            <a:avLst/>
          </a:prstGeom>
          <a:noFill/>
        </p:spPr>
        <p:txBody>
          <a:bodyPr wrap="none" rtlCol="0">
            <a:spAutoFit/>
          </a:bodyPr>
          <a:lstStyle/>
          <a:p>
            <a:r>
              <a:rPr lang="en-US" b="1" dirty="0"/>
              <a:t>Full Spectrum</a:t>
            </a:r>
          </a:p>
          <a:p>
            <a:r>
              <a:rPr lang="en-US" dirty="0"/>
              <a:t>Often Accurate mass</a:t>
            </a:r>
          </a:p>
        </p:txBody>
      </p:sp>
    </p:spTree>
    <p:extLst>
      <p:ext uri="{BB962C8B-B14F-4D97-AF65-F5344CB8AC3E}">
        <p14:creationId xmlns:p14="http://schemas.microsoft.com/office/powerpoint/2010/main" val="6683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left)">
                                      <p:cBhvr>
                                        <p:cTn id="23" dur="500"/>
                                        <p:tgtEl>
                                          <p:spTgt spid="117"/>
                                        </p:tgtEl>
                                      </p:cBhvr>
                                    </p:animEffect>
                                  </p:childTnLst>
                                </p:cTn>
                              </p:par>
                              <p:par>
                                <p:cTn id="24" presetID="1"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wipe(down)">
                                      <p:cBhvr>
                                        <p:cTn id="28" dur="500"/>
                                        <p:tgtEl>
                                          <p:spTgt spid="2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par>
                                <p:cTn id="34" presetID="1" presetClass="exit" presetSubtype="0" fill="hold" nodeType="withEffect">
                                  <p:stCondLst>
                                    <p:cond delay="0"/>
                                  </p:stCondLst>
                                  <p:childTnLst>
                                    <p:set>
                                      <p:cBhvr>
                                        <p:cTn id="35" dur="1" fill="hold">
                                          <p:stCondLst>
                                            <p:cond delay="0"/>
                                          </p:stCondLst>
                                        </p:cTn>
                                        <p:tgtEl>
                                          <p:spTgt spid="94"/>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wipe(down)">
                                      <p:cBhvr>
                                        <p:cTn id="40" dur="500"/>
                                        <p:tgtEl>
                                          <p:spTgt spid="26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left)">
                                      <p:cBhvr>
                                        <p:cTn id="49" dur="500"/>
                                        <p:tgtEl>
                                          <p:spTgt spid="103"/>
                                        </p:tgtEl>
                                      </p:cBhvr>
                                    </p:animEffect>
                                  </p:childTnLst>
                                </p:cTn>
                              </p:par>
                              <p:par>
                                <p:cTn id="50" presetID="22" presetClass="entr" presetSubtype="4" fill="hold"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wipe(down)">
                                      <p:cBhvr>
                                        <p:cTn id="52" dur="500"/>
                                        <p:tgtEl>
                                          <p:spTgt spid="2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3"/>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left)">
                                      <p:cBhvr>
                                        <p:cTn id="59" dur="500"/>
                                        <p:tgtEl>
                                          <p:spTgt spid="110"/>
                                        </p:tgtEl>
                                      </p:cBhvr>
                                    </p:animEffect>
                                  </p:childTnLst>
                                </p:cTn>
                              </p:par>
                              <p:par>
                                <p:cTn id="60" presetID="1" presetClass="entr" presetSubtype="0" fill="hold" nodeType="withEffect">
                                  <p:stCondLst>
                                    <p:cond delay="0"/>
                                  </p:stCondLst>
                                  <p:childTnLst>
                                    <p:set>
                                      <p:cBhvr>
                                        <p:cTn id="61" dur="1" fill="hold">
                                          <p:stCondLst>
                                            <p:cond delay="0"/>
                                          </p:stCondLst>
                                        </p:cTn>
                                        <p:tgtEl>
                                          <p:spTgt spid="134"/>
                                        </p:tgtEl>
                                        <p:attrNameLst>
                                          <p:attrName>style.visibility</p:attrName>
                                        </p:attrNameLst>
                                      </p:cBhvr>
                                      <p:to>
                                        <p:strVal val="visible"/>
                                      </p:to>
                                    </p:set>
                                  </p:childTnLst>
                                </p:cTn>
                              </p:par>
                              <p:par>
                                <p:cTn id="62" presetID="22" presetClass="entr" presetSubtype="4" fill="hold"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wipe(down)">
                                      <p:cBhvr>
                                        <p:cTn id="64" dur="500"/>
                                        <p:tgtEl>
                                          <p:spTgt spid="2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4"/>
                                        </p:tgtEl>
                                        <p:attrNameLst>
                                          <p:attrName>style.visibility</p:attrName>
                                        </p:attrNameLst>
                                      </p:cBhvr>
                                      <p:to>
                                        <p:strVal val="hidden"/>
                                      </p:to>
                                    </p:set>
                                  </p:childTnLst>
                                </p:cTn>
                              </p:par>
                              <p:par>
                                <p:cTn id="69" presetID="22" presetClass="entr" presetSubtype="8"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wipe(left)">
                                      <p:cBhvr>
                                        <p:cTn id="71" dur="500"/>
                                        <p:tgtEl>
                                          <p:spTgt spid="124"/>
                                        </p:tgtEl>
                                      </p:cBhvr>
                                    </p:animEffect>
                                  </p:childTnLst>
                                </p:cTn>
                              </p:par>
                              <p:par>
                                <p:cTn id="72" presetID="1"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childTnLst>
                                </p:cTn>
                              </p:par>
                              <p:par>
                                <p:cTn id="74" presetID="22" presetClass="entr" presetSubtype="4" fill="hold" nodeType="withEffect">
                                  <p:stCondLst>
                                    <p:cond delay="0"/>
                                  </p:stCondLst>
                                  <p:childTnLst>
                                    <p:set>
                                      <p:cBhvr>
                                        <p:cTn id="75" dur="1" fill="hold">
                                          <p:stCondLst>
                                            <p:cond delay="0"/>
                                          </p:stCondLst>
                                        </p:cTn>
                                        <p:tgtEl>
                                          <p:spTgt spid="253"/>
                                        </p:tgtEl>
                                        <p:attrNameLst>
                                          <p:attrName>style.visibility</p:attrName>
                                        </p:attrNameLst>
                                      </p:cBhvr>
                                      <p:to>
                                        <p:strVal val="visible"/>
                                      </p:to>
                                    </p:set>
                                    <p:animEffect transition="in" filter="wipe(down)">
                                      <p:cBhvr>
                                        <p:cTn id="76" dur="500"/>
                                        <p:tgtEl>
                                          <p:spTgt spid="2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500"/>
                            </p:stCondLst>
                            <p:childTnLst>
                              <p:par>
                                <p:cTn id="83" presetID="1" presetClass="exit" presetSubtype="0" fill="hold" nodeType="afterEffect">
                                  <p:stCondLst>
                                    <p:cond delay="100"/>
                                  </p:stCondLst>
                                  <p:childTnLst>
                                    <p:set>
                                      <p:cBhvr>
                                        <p:cTn id="84" dur="1" fill="hold">
                                          <p:stCondLst>
                                            <p:cond delay="0"/>
                                          </p:stCondLst>
                                        </p:cTn>
                                        <p:tgtEl>
                                          <p:spTgt spid="135"/>
                                        </p:tgtEl>
                                        <p:attrNameLst>
                                          <p:attrName>style.visibility</p:attrName>
                                        </p:attrNameLst>
                                      </p:cBhvr>
                                      <p:to>
                                        <p:strVal val="hidden"/>
                                      </p:to>
                                    </p:set>
                                  </p:childTnLst>
                                </p:cTn>
                              </p:par>
                            </p:childTnLst>
                          </p:cTn>
                        </p:par>
                        <p:par>
                          <p:cTn id="85" fill="hold">
                            <p:stCondLst>
                              <p:cond delay="600"/>
                            </p:stCondLst>
                            <p:childTnLst>
                              <p:par>
                                <p:cTn id="86" presetID="1" presetClass="entr" presetSubtype="0"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
                                        </p:tgtEl>
                                        <p:attrNameLst>
                                          <p:attrName>style.visibility</p:attrName>
                                        </p:attrNameLst>
                                      </p:cBhvr>
                                      <p:to>
                                        <p:strVal val="visible"/>
                                      </p:to>
                                    </p:set>
                                  </p:childTnLst>
                                </p:cTn>
                              </p:par>
                            </p:childTnLst>
                          </p:cTn>
                        </p:par>
                        <p:par>
                          <p:cTn id="90" fill="hold">
                            <p:stCondLst>
                              <p:cond delay="600"/>
                            </p:stCondLst>
                            <p:childTnLst>
                              <p:par>
                                <p:cTn id="91" presetID="1" presetClass="exit" presetSubtype="0" fill="hold" nodeType="afterEffect">
                                  <p:stCondLst>
                                    <p:cond delay="100"/>
                                  </p:stCondLst>
                                  <p:childTnLst>
                                    <p:set>
                                      <p:cBhvr>
                                        <p:cTn id="92" dur="1" fill="hold">
                                          <p:stCondLst>
                                            <p:cond delay="0"/>
                                          </p:stCondLst>
                                        </p:cTn>
                                        <p:tgtEl>
                                          <p:spTgt spid="94"/>
                                        </p:tgtEl>
                                        <p:attrNameLst>
                                          <p:attrName>style.visibility</p:attrName>
                                        </p:attrNameLst>
                                      </p:cBhvr>
                                      <p:to>
                                        <p:strVal val="hidden"/>
                                      </p:to>
                                    </p:set>
                                  </p:childTnLst>
                                </p:cTn>
                              </p:par>
                            </p:childTnLst>
                          </p:cTn>
                        </p:par>
                        <p:par>
                          <p:cTn id="93" fill="hold">
                            <p:stCondLst>
                              <p:cond delay="700"/>
                            </p:stCondLst>
                            <p:childTnLst>
                              <p:par>
                                <p:cTn id="94" presetID="1" presetClass="entr" presetSubtype="0" fill="hold" nodeType="afterEffect">
                                  <p:stCondLst>
                                    <p:cond delay="0"/>
                                  </p:stCondLst>
                                  <p:childTnLst>
                                    <p:set>
                                      <p:cBhvr>
                                        <p:cTn id="95" dur="1" fill="hold">
                                          <p:stCondLst>
                                            <p:cond delay="0"/>
                                          </p:stCondLst>
                                        </p:cTn>
                                        <p:tgtEl>
                                          <p:spTgt spid="13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700"/>
                            </p:stCondLst>
                            <p:childTnLst>
                              <p:par>
                                <p:cTn id="99" presetID="1" presetClass="exit" presetSubtype="0" fill="hold" nodeType="afterEffect">
                                  <p:stCondLst>
                                    <p:cond delay="100"/>
                                  </p:stCondLst>
                                  <p:childTnLst>
                                    <p:set>
                                      <p:cBhvr>
                                        <p:cTn id="100" dur="1" fill="hold">
                                          <p:stCondLst>
                                            <p:cond delay="0"/>
                                          </p:stCondLst>
                                        </p:cTn>
                                        <p:tgtEl>
                                          <p:spTgt spid="132"/>
                                        </p:tgtEl>
                                        <p:attrNameLst>
                                          <p:attrName>style.visibility</p:attrName>
                                        </p:attrNameLst>
                                      </p:cBhvr>
                                      <p:to>
                                        <p:strVal val="hidden"/>
                                      </p:to>
                                    </p:set>
                                  </p:childTnLst>
                                </p:cTn>
                              </p:par>
                            </p:childTnLst>
                          </p:cTn>
                        </p:par>
                        <p:par>
                          <p:cTn id="101" fill="hold">
                            <p:stCondLst>
                              <p:cond delay="800"/>
                            </p:stCondLst>
                            <p:childTnLst>
                              <p:par>
                                <p:cTn id="102" presetID="1" presetClass="entr" presetSubtype="0" fill="hold" nodeType="afterEffect">
                                  <p:stCondLst>
                                    <p:cond delay="0"/>
                                  </p:stCondLst>
                                  <p:childTnLst>
                                    <p:set>
                                      <p:cBhvr>
                                        <p:cTn id="103" dur="1" fill="hold">
                                          <p:stCondLst>
                                            <p:cond delay="0"/>
                                          </p:stCondLst>
                                        </p:cTn>
                                        <p:tgtEl>
                                          <p:spTgt spid="13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childTnLst>
                                </p:cTn>
                              </p:par>
                            </p:childTnLst>
                          </p:cTn>
                        </p:par>
                        <p:par>
                          <p:cTn id="106" fill="hold">
                            <p:stCondLst>
                              <p:cond delay="800"/>
                            </p:stCondLst>
                            <p:childTnLst>
                              <p:par>
                                <p:cTn id="107" presetID="1" presetClass="exit" presetSubtype="0" fill="hold" nodeType="afterEffect">
                                  <p:stCondLst>
                                    <p:cond delay="100"/>
                                  </p:stCondLst>
                                  <p:childTnLst>
                                    <p:set>
                                      <p:cBhvr>
                                        <p:cTn id="108" dur="1" fill="hold">
                                          <p:stCondLst>
                                            <p:cond delay="0"/>
                                          </p:stCondLst>
                                        </p:cTn>
                                        <p:tgtEl>
                                          <p:spTgt spid="133"/>
                                        </p:tgtEl>
                                        <p:attrNameLst>
                                          <p:attrName>style.visibility</p:attrName>
                                        </p:attrNameLst>
                                      </p:cBhvr>
                                      <p:to>
                                        <p:strVal val="hidden"/>
                                      </p:to>
                                    </p:set>
                                  </p:childTnLst>
                                </p:cTn>
                              </p:par>
                            </p:childTnLst>
                          </p:cTn>
                        </p:par>
                        <p:par>
                          <p:cTn id="109" fill="hold">
                            <p:stCondLst>
                              <p:cond delay="900"/>
                            </p:stCondLst>
                            <p:childTnLst>
                              <p:par>
                                <p:cTn id="110" presetID="1" presetClass="entr" presetSubtype="0" fill="hold" nodeType="afterEffect">
                                  <p:stCondLst>
                                    <p:cond delay="0"/>
                                  </p:stCondLst>
                                  <p:childTnLst>
                                    <p:set>
                                      <p:cBhvr>
                                        <p:cTn id="111" dur="1" fill="hold">
                                          <p:stCondLst>
                                            <p:cond delay="0"/>
                                          </p:stCondLst>
                                        </p:cTn>
                                        <p:tgtEl>
                                          <p:spTgt spid="13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1"/>
                                        </p:tgtEl>
                                        <p:attrNameLst>
                                          <p:attrName>style.visibility</p:attrName>
                                        </p:attrNameLst>
                                      </p:cBhvr>
                                      <p:to>
                                        <p:strVal val="visible"/>
                                      </p:to>
                                    </p:set>
                                  </p:childTnLst>
                                </p:cTn>
                              </p:par>
                            </p:childTnLst>
                          </p:cTn>
                        </p:par>
                        <p:par>
                          <p:cTn id="114" fill="hold">
                            <p:stCondLst>
                              <p:cond delay="900"/>
                            </p:stCondLst>
                            <p:childTnLst>
                              <p:par>
                                <p:cTn id="115" presetID="1" presetClass="exit" presetSubtype="0" fill="hold" nodeType="afterEffect">
                                  <p:stCondLst>
                                    <p:cond delay="100"/>
                                  </p:stCondLst>
                                  <p:childTnLst>
                                    <p:set>
                                      <p:cBhvr>
                                        <p:cTn id="116" dur="1" fill="hold">
                                          <p:stCondLst>
                                            <p:cond delay="0"/>
                                          </p:stCondLst>
                                        </p:cTn>
                                        <p:tgtEl>
                                          <p:spTgt spid="134"/>
                                        </p:tgtEl>
                                        <p:attrNameLst>
                                          <p:attrName>style.visibility</p:attrName>
                                        </p:attrNameLst>
                                      </p:cBhvr>
                                      <p:to>
                                        <p:strVal val="hidden"/>
                                      </p:to>
                                    </p:set>
                                  </p:childTnLst>
                                </p:cTn>
                              </p:par>
                            </p:childTnLst>
                          </p:cTn>
                        </p:par>
                        <p:par>
                          <p:cTn id="117" fill="hold">
                            <p:stCondLst>
                              <p:cond delay="1000"/>
                            </p:stCondLst>
                            <p:childTnLst>
                              <p:par>
                                <p:cTn id="118" presetID="1"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childTnLst>
                          </p:cTn>
                        </p:par>
                        <p:par>
                          <p:cTn id="122" fill="hold">
                            <p:stCondLst>
                              <p:cond delay="1000"/>
                            </p:stCondLst>
                            <p:childTnLst>
                              <p:par>
                                <p:cTn id="123" presetID="1" presetClass="exit" presetSubtype="0" fill="hold" nodeType="afterEffect">
                                  <p:stCondLst>
                                    <p:cond delay="100"/>
                                  </p:stCondLst>
                                  <p:childTnLst>
                                    <p:set>
                                      <p:cBhvr>
                                        <p:cTn id="124" dur="1" fill="hold">
                                          <p:stCondLst>
                                            <p:cond delay="0"/>
                                          </p:stCondLst>
                                        </p:cTn>
                                        <p:tgtEl>
                                          <p:spTgt spid="135"/>
                                        </p:tgtEl>
                                        <p:attrNameLst>
                                          <p:attrName>style.visibility</p:attrName>
                                        </p:attrNameLst>
                                      </p:cBhvr>
                                      <p:to>
                                        <p:strVal val="hidden"/>
                                      </p:to>
                                    </p:set>
                                  </p:childTnLst>
                                </p:cTn>
                              </p:par>
                            </p:childTnLst>
                          </p:cTn>
                        </p:par>
                        <p:par>
                          <p:cTn id="125" fill="hold">
                            <p:stCondLst>
                              <p:cond delay="1100"/>
                            </p:stCondLst>
                            <p:childTnLst>
                              <p:par>
                                <p:cTn id="126" presetID="1" presetClass="entr" presetSubtype="0" fill="hold" nodeType="afterEffect">
                                  <p:stCondLst>
                                    <p:cond delay="0"/>
                                  </p:stCondLst>
                                  <p:childTnLst>
                                    <p:set>
                                      <p:cBhvr>
                                        <p:cTn id="127" dur="1" fill="hold">
                                          <p:stCondLst>
                                            <p:cond delay="0"/>
                                          </p:stCondLst>
                                        </p:cTn>
                                        <p:tgtEl>
                                          <p:spTgt spid="9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childTnLst>
                                </p:cTn>
                              </p:par>
                            </p:childTnLst>
                          </p:cTn>
                        </p:par>
                        <p:par>
                          <p:cTn id="130" fill="hold">
                            <p:stCondLst>
                              <p:cond delay="1100"/>
                            </p:stCondLst>
                            <p:childTnLst>
                              <p:par>
                                <p:cTn id="131" presetID="1" presetClass="exit" presetSubtype="0" fill="hold" nodeType="afterEffect">
                                  <p:stCondLst>
                                    <p:cond delay="100"/>
                                  </p:stCondLst>
                                  <p:childTnLst>
                                    <p:set>
                                      <p:cBhvr>
                                        <p:cTn id="132" dur="1" fill="hold">
                                          <p:stCondLst>
                                            <p:cond delay="0"/>
                                          </p:stCondLst>
                                        </p:cTn>
                                        <p:tgtEl>
                                          <p:spTgt spid="94"/>
                                        </p:tgtEl>
                                        <p:attrNameLst>
                                          <p:attrName>style.visibility</p:attrName>
                                        </p:attrNameLst>
                                      </p:cBhvr>
                                      <p:to>
                                        <p:strVal val="hidden"/>
                                      </p:to>
                                    </p:set>
                                  </p:childTnLst>
                                </p:cTn>
                              </p:par>
                            </p:childTnLst>
                          </p:cTn>
                        </p:par>
                        <p:par>
                          <p:cTn id="133" fill="hold">
                            <p:stCondLst>
                              <p:cond delay="1200"/>
                            </p:stCondLst>
                            <p:childTnLst>
                              <p:par>
                                <p:cTn id="134" presetID="1" presetClass="entr" presetSubtype="0" fill="hold" nodeType="afterEffect">
                                  <p:stCondLst>
                                    <p:cond delay="0"/>
                                  </p:stCondLst>
                                  <p:childTnLst>
                                    <p:set>
                                      <p:cBhvr>
                                        <p:cTn id="135" dur="1" fill="hold">
                                          <p:stCondLst>
                                            <p:cond delay="0"/>
                                          </p:stCondLst>
                                        </p:cTn>
                                        <p:tgtEl>
                                          <p:spTgt spid="13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par>
                          <p:cTn id="138" fill="hold">
                            <p:stCondLst>
                              <p:cond delay="1200"/>
                            </p:stCondLst>
                            <p:childTnLst>
                              <p:par>
                                <p:cTn id="139" presetID="1" presetClass="exit" presetSubtype="0" fill="hold" nodeType="afterEffect">
                                  <p:stCondLst>
                                    <p:cond delay="100"/>
                                  </p:stCondLst>
                                  <p:childTnLst>
                                    <p:set>
                                      <p:cBhvr>
                                        <p:cTn id="140" dur="1" fill="hold">
                                          <p:stCondLst>
                                            <p:cond delay="0"/>
                                          </p:stCondLst>
                                        </p:cTn>
                                        <p:tgtEl>
                                          <p:spTgt spid="132"/>
                                        </p:tgtEl>
                                        <p:attrNameLst>
                                          <p:attrName>style.visibility</p:attrName>
                                        </p:attrNameLst>
                                      </p:cBhvr>
                                      <p:to>
                                        <p:strVal val="hidden"/>
                                      </p:to>
                                    </p:set>
                                  </p:childTnLst>
                                </p:cTn>
                              </p:par>
                            </p:childTnLst>
                          </p:cTn>
                        </p:par>
                        <p:par>
                          <p:cTn id="141" fill="hold">
                            <p:stCondLst>
                              <p:cond delay="1300"/>
                            </p:stCondLst>
                            <p:childTnLst>
                              <p:par>
                                <p:cTn id="142" presetID="1" presetClass="entr" presetSubtype="0" fill="hold" nodeType="afterEffect">
                                  <p:stCondLst>
                                    <p:cond delay="0"/>
                                  </p:stCondLst>
                                  <p:childTnLst>
                                    <p:set>
                                      <p:cBhvr>
                                        <p:cTn id="143" dur="1" fill="hold">
                                          <p:stCondLst>
                                            <p:cond delay="0"/>
                                          </p:stCondLst>
                                        </p:cTn>
                                        <p:tgtEl>
                                          <p:spTgt spid="13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childTnLst>
                                </p:cTn>
                              </p:par>
                            </p:childTnLst>
                          </p:cTn>
                        </p:par>
                        <p:par>
                          <p:cTn id="146" fill="hold">
                            <p:stCondLst>
                              <p:cond delay="1300"/>
                            </p:stCondLst>
                            <p:childTnLst>
                              <p:par>
                                <p:cTn id="147" presetID="1" presetClass="exit" presetSubtype="0" fill="hold" nodeType="afterEffect">
                                  <p:stCondLst>
                                    <p:cond delay="100"/>
                                  </p:stCondLst>
                                  <p:childTnLst>
                                    <p:set>
                                      <p:cBhvr>
                                        <p:cTn id="148" dur="1" fill="hold">
                                          <p:stCondLst>
                                            <p:cond delay="0"/>
                                          </p:stCondLst>
                                        </p:cTn>
                                        <p:tgtEl>
                                          <p:spTgt spid="133"/>
                                        </p:tgtEl>
                                        <p:attrNameLst>
                                          <p:attrName>style.visibility</p:attrName>
                                        </p:attrNameLst>
                                      </p:cBhvr>
                                      <p:to>
                                        <p:strVal val="hidden"/>
                                      </p:to>
                                    </p:set>
                                  </p:childTnLst>
                                </p:cTn>
                              </p:par>
                            </p:childTnLst>
                          </p:cTn>
                        </p:par>
                        <p:par>
                          <p:cTn id="149" fill="hold">
                            <p:stCondLst>
                              <p:cond delay="1400"/>
                            </p:stCondLst>
                            <p:childTnLst>
                              <p:par>
                                <p:cTn id="150" presetID="1" presetClass="entr" presetSubtype="0" fill="hold" nodeType="afterEffect">
                                  <p:stCondLst>
                                    <p:cond delay="0"/>
                                  </p:stCondLst>
                                  <p:childTnLst>
                                    <p:set>
                                      <p:cBhvr>
                                        <p:cTn id="151" dur="1" fill="hold">
                                          <p:stCondLst>
                                            <p:cond delay="0"/>
                                          </p:stCondLst>
                                        </p:cTn>
                                        <p:tgtEl>
                                          <p:spTgt spid="134"/>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childTnLst>
                                </p:cTn>
                              </p:par>
                            </p:childTnLst>
                          </p:cTn>
                        </p:par>
                        <p:par>
                          <p:cTn id="154" fill="hold">
                            <p:stCondLst>
                              <p:cond delay="1400"/>
                            </p:stCondLst>
                            <p:childTnLst>
                              <p:par>
                                <p:cTn id="155" presetID="1" presetClass="exit" presetSubtype="0" fill="hold" nodeType="afterEffect">
                                  <p:stCondLst>
                                    <p:cond delay="100"/>
                                  </p:stCondLst>
                                  <p:childTnLst>
                                    <p:set>
                                      <p:cBhvr>
                                        <p:cTn id="156" dur="1" fill="hold">
                                          <p:stCondLst>
                                            <p:cond delay="0"/>
                                          </p:stCondLst>
                                        </p:cTn>
                                        <p:tgtEl>
                                          <p:spTgt spid="134"/>
                                        </p:tgtEl>
                                        <p:attrNameLst>
                                          <p:attrName>style.visibility</p:attrName>
                                        </p:attrNameLst>
                                      </p:cBhvr>
                                      <p:to>
                                        <p:strVal val="hidden"/>
                                      </p:to>
                                    </p:set>
                                  </p:childTnLst>
                                </p:cTn>
                              </p:par>
                            </p:childTnLst>
                          </p:cTn>
                        </p:par>
                        <p:par>
                          <p:cTn id="157" fill="hold">
                            <p:stCondLst>
                              <p:cond delay="1500"/>
                            </p:stCondLst>
                            <p:childTnLst>
                              <p:par>
                                <p:cTn id="158" presetID="1" presetClass="entr" presetSubtype="0" fill="hold" nodeType="afterEffect">
                                  <p:stCondLst>
                                    <p:cond delay="0"/>
                                  </p:stCondLst>
                                  <p:childTnLst>
                                    <p:set>
                                      <p:cBhvr>
                                        <p:cTn id="159" dur="1" fill="hold">
                                          <p:stCondLst>
                                            <p:cond delay="0"/>
                                          </p:stCondLst>
                                        </p:cTn>
                                        <p:tgtEl>
                                          <p:spTgt spid="13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29"/>
                                        </p:tgtEl>
                                        <p:attrNameLst>
                                          <p:attrName>style.visibility</p:attrName>
                                        </p:attrNameLst>
                                      </p:cBhvr>
                                      <p:to>
                                        <p:strVal val="visible"/>
                                      </p:to>
                                    </p:set>
                                  </p:childTnLst>
                                </p:cTn>
                              </p:par>
                            </p:childTnLst>
                          </p:cTn>
                        </p:par>
                        <p:par>
                          <p:cTn id="162" fill="hold">
                            <p:stCondLst>
                              <p:cond delay="1500"/>
                            </p:stCondLst>
                            <p:childTnLst>
                              <p:par>
                                <p:cTn id="163" presetID="1" presetClass="exit" presetSubtype="0" fill="hold" nodeType="afterEffect">
                                  <p:stCondLst>
                                    <p:cond delay="100"/>
                                  </p:stCondLst>
                                  <p:childTnLst>
                                    <p:set>
                                      <p:cBhvr>
                                        <p:cTn id="164" dur="1" fill="hold">
                                          <p:stCondLst>
                                            <p:cond delay="0"/>
                                          </p:stCondLst>
                                        </p:cTn>
                                        <p:tgtEl>
                                          <p:spTgt spid="135"/>
                                        </p:tgtEl>
                                        <p:attrNameLst>
                                          <p:attrName>style.visibility</p:attrName>
                                        </p:attrNameLst>
                                      </p:cBhvr>
                                      <p:to>
                                        <p:strVal val="hidden"/>
                                      </p:to>
                                    </p:set>
                                  </p:childTnLst>
                                </p:cTn>
                              </p:par>
                            </p:childTnLst>
                          </p:cTn>
                        </p:par>
                        <p:par>
                          <p:cTn id="165" fill="hold">
                            <p:stCondLst>
                              <p:cond delay="1600"/>
                            </p:stCondLst>
                            <p:childTnLst>
                              <p:par>
                                <p:cTn id="166" presetID="1" presetClass="entr" presetSubtype="0" fill="hold" nodeType="afterEffect">
                                  <p:stCondLst>
                                    <p:cond delay="0"/>
                                  </p:stCondLst>
                                  <p:childTnLst>
                                    <p:set>
                                      <p:cBhvr>
                                        <p:cTn id="167" dur="1" fill="hold">
                                          <p:stCondLst>
                                            <p:cond delay="0"/>
                                          </p:stCondLst>
                                        </p:cTn>
                                        <p:tgtEl>
                                          <p:spTgt spid="94"/>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childTnLst>
                                </p:cTn>
                              </p:par>
                            </p:childTnLst>
                          </p:cTn>
                        </p:par>
                        <p:par>
                          <p:cTn id="170" fill="hold">
                            <p:stCondLst>
                              <p:cond delay="1600"/>
                            </p:stCondLst>
                            <p:childTnLst>
                              <p:par>
                                <p:cTn id="171" presetID="1" presetClass="exit" presetSubtype="0" fill="hold" nodeType="afterEffect">
                                  <p:stCondLst>
                                    <p:cond delay="100"/>
                                  </p:stCondLst>
                                  <p:childTnLst>
                                    <p:set>
                                      <p:cBhvr>
                                        <p:cTn id="172" dur="1" fill="hold">
                                          <p:stCondLst>
                                            <p:cond delay="0"/>
                                          </p:stCondLst>
                                        </p:cTn>
                                        <p:tgtEl>
                                          <p:spTgt spid="94"/>
                                        </p:tgtEl>
                                        <p:attrNameLst>
                                          <p:attrName>style.visibility</p:attrName>
                                        </p:attrNameLst>
                                      </p:cBhvr>
                                      <p:to>
                                        <p:strVal val="hidden"/>
                                      </p:to>
                                    </p:set>
                                  </p:childTnLst>
                                </p:cTn>
                              </p:par>
                            </p:childTnLst>
                          </p:cTn>
                        </p:par>
                        <p:par>
                          <p:cTn id="173" fill="hold">
                            <p:stCondLst>
                              <p:cond delay="1700"/>
                            </p:stCondLst>
                            <p:childTnLst>
                              <p:par>
                                <p:cTn id="174" presetID="1" presetClass="entr" presetSubtype="0" fill="hold" nodeType="after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8"/>
                                        </p:tgtEl>
                                        <p:attrNameLst>
                                          <p:attrName>style.visibility</p:attrName>
                                        </p:attrNameLst>
                                      </p:cBhvr>
                                      <p:to>
                                        <p:strVal val="visible"/>
                                      </p:to>
                                    </p:set>
                                  </p:childTnLst>
                                </p:cTn>
                              </p:par>
                            </p:childTnLst>
                          </p:cTn>
                        </p:par>
                        <p:par>
                          <p:cTn id="178" fill="hold">
                            <p:stCondLst>
                              <p:cond delay="1700"/>
                            </p:stCondLst>
                            <p:childTnLst>
                              <p:par>
                                <p:cTn id="179" presetID="1" presetClass="exit" presetSubtype="0" fill="hold" nodeType="afterEffect">
                                  <p:stCondLst>
                                    <p:cond delay="100"/>
                                  </p:stCondLst>
                                  <p:childTnLst>
                                    <p:set>
                                      <p:cBhvr>
                                        <p:cTn id="180" dur="1" fill="hold">
                                          <p:stCondLst>
                                            <p:cond delay="0"/>
                                          </p:stCondLst>
                                        </p:cTn>
                                        <p:tgtEl>
                                          <p:spTgt spid="132"/>
                                        </p:tgtEl>
                                        <p:attrNameLst>
                                          <p:attrName>style.visibility</p:attrName>
                                        </p:attrNameLst>
                                      </p:cBhvr>
                                      <p:to>
                                        <p:strVal val="hidden"/>
                                      </p:to>
                                    </p:set>
                                  </p:childTnLst>
                                </p:cTn>
                              </p:par>
                            </p:childTnLst>
                          </p:cTn>
                        </p:par>
                        <p:par>
                          <p:cTn id="181" fill="hold">
                            <p:stCondLst>
                              <p:cond delay="1800"/>
                            </p:stCondLst>
                            <p:childTnLst>
                              <p:par>
                                <p:cTn id="182" presetID="1" presetClass="entr" presetSubtype="0" fill="hold" nodeType="afterEffect">
                                  <p:stCondLst>
                                    <p:cond delay="0"/>
                                  </p:stCondLst>
                                  <p:childTnLst>
                                    <p:set>
                                      <p:cBhvr>
                                        <p:cTn id="183" dur="1" fill="hold">
                                          <p:stCondLst>
                                            <p:cond delay="0"/>
                                          </p:stCondLst>
                                        </p:cTn>
                                        <p:tgtEl>
                                          <p:spTgt spid="13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5"/>
                                        </p:tgtEl>
                                        <p:attrNameLst>
                                          <p:attrName>style.visibility</p:attrName>
                                        </p:attrNameLst>
                                      </p:cBhvr>
                                      <p:to>
                                        <p:strVal val="visible"/>
                                      </p:to>
                                    </p:set>
                                  </p:childTnLst>
                                </p:cTn>
                              </p:par>
                            </p:childTnLst>
                          </p:cTn>
                        </p:par>
                        <p:par>
                          <p:cTn id="186" fill="hold">
                            <p:stCondLst>
                              <p:cond delay="1800"/>
                            </p:stCondLst>
                            <p:childTnLst>
                              <p:par>
                                <p:cTn id="187" presetID="1" presetClass="exit" presetSubtype="0" fill="hold" nodeType="afterEffect">
                                  <p:stCondLst>
                                    <p:cond delay="100"/>
                                  </p:stCondLst>
                                  <p:childTnLst>
                                    <p:set>
                                      <p:cBhvr>
                                        <p:cTn id="188" dur="1" fill="hold">
                                          <p:stCondLst>
                                            <p:cond delay="0"/>
                                          </p:stCondLst>
                                        </p:cTn>
                                        <p:tgtEl>
                                          <p:spTgt spid="133"/>
                                        </p:tgtEl>
                                        <p:attrNameLst>
                                          <p:attrName>style.visibility</p:attrName>
                                        </p:attrNameLst>
                                      </p:cBhvr>
                                      <p:to>
                                        <p:strVal val="hidden"/>
                                      </p:to>
                                    </p:set>
                                  </p:childTnLst>
                                </p:cTn>
                              </p:par>
                            </p:childTnLst>
                          </p:cTn>
                        </p:par>
                        <p:par>
                          <p:cTn id="189" fill="hold">
                            <p:stCondLst>
                              <p:cond delay="1900"/>
                            </p:stCondLst>
                            <p:childTnLst>
                              <p:par>
                                <p:cTn id="190" presetID="1" presetClass="entr" presetSubtype="0" fill="hold" nodeType="afterEffect">
                                  <p:stCondLst>
                                    <p:cond delay="0"/>
                                  </p:stCondLst>
                                  <p:childTnLst>
                                    <p:set>
                                      <p:cBhvr>
                                        <p:cTn id="191" dur="1" fill="hold">
                                          <p:stCondLst>
                                            <p:cond delay="0"/>
                                          </p:stCondLst>
                                        </p:cTn>
                                        <p:tgtEl>
                                          <p:spTgt spid="134"/>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12"/>
                                        </p:tgtEl>
                                        <p:attrNameLst>
                                          <p:attrName>style.visibility</p:attrName>
                                        </p:attrNameLst>
                                      </p:cBhvr>
                                      <p:to>
                                        <p:strVal val="visible"/>
                                      </p:to>
                                    </p:set>
                                  </p:childTnLst>
                                </p:cTn>
                              </p:par>
                            </p:childTnLst>
                          </p:cTn>
                        </p:par>
                        <p:par>
                          <p:cTn id="194" fill="hold">
                            <p:stCondLst>
                              <p:cond delay="1900"/>
                            </p:stCondLst>
                            <p:childTnLst>
                              <p:par>
                                <p:cTn id="195" presetID="1" presetClass="exit" presetSubtype="0" fill="hold" nodeType="afterEffect">
                                  <p:stCondLst>
                                    <p:cond delay="100"/>
                                  </p:stCondLst>
                                  <p:childTnLst>
                                    <p:set>
                                      <p:cBhvr>
                                        <p:cTn id="196" dur="1" fill="hold">
                                          <p:stCondLst>
                                            <p:cond delay="0"/>
                                          </p:stCondLst>
                                        </p:cTn>
                                        <p:tgtEl>
                                          <p:spTgt spid="134"/>
                                        </p:tgtEl>
                                        <p:attrNameLst>
                                          <p:attrName>style.visibility</p:attrName>
                                        </p:attrNameLst>
                                      </p:cBhvr>
                                      <p:to>
                                        <p:strVal val="hidden"/>
                                      </p:to>
                                    </p:set>
                                  </p:childTnLst>
                                </p:cTn>
                              </p:par>
                            </p:childTnLst>
                          </p:cTn>
                        </p:par>
                        <p:par>
                          <p:cTn id="197" fill="hold">
                            <p:stCondLst>
                              <p:cond delay="2000"/>
                            </p:stCondLst>
                            <p:childTnLst>
                              <p:par>
                                <p:cTn id="198" presetID="1" presetClass="entr" presetSubtype="0" fill="hold" nodeType="afterEffect">
                                  <p:stCondLst>
                                    <p:cond delay="0"/>
                                  </p:stCondLst>
                                  <p:childTnLst>
                                    <p:set>
                                      <p:cBhvr>
                                        <p:cTn id="199" dur="1" fill="hold">
                                          <p:stCondLst>
                                            <p:cond delay="0"/>
                                          </p:stCondLst>
                                        </p:cTn>
                                        <p:tgtEl>
                                          <p:spTgt spid="135"/>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26"/>
                                        </p:tgtEl>
                                        <p:attrNameLst>
                                          <p:attrName>style.visibility</p:attrName>
                                        </p:attrNameLst>
                                      </p:cBhvr>
                                      <p:to>
                                        <p:strVal val="visible"/>
                                      </p:to>
                                    </p:set>
                                  </p:childTnLst>
                                </p:cTn>
                              </p:par>
                            </p:childTnLst>
                          </p:cTn>
                        </p:par>
                        <p:par>
                          <p:cTn id="202" fill="hold">
                            <p:stCondLst>
                              <p:cond delay="2000"/>
                            </p:stCondLst>
                            <p:childTnLst>
                              <p:par>
                                <p:cTn id="203" presetID="1" presetClass="exit" presetSubtype="0" fill="hold" nodeType="afterEffect">
                                  <p:stCondLst>
                                    <p:cond delay="100"/>
                                  </p:stCondLst>
                                  <p:childTnLst>
                                    <p:set>
                                      <p:cBhvr>
                                        <p:cTn id="204" dur="1" fill="hold">
                                          <p:stCondLst>
                                            <p:cond delay="0"/>
                                          </p:stCondLst>
                                        </p:cTn>
                                        <p:tgtEl>
                                          <p:spTgt spid="135"/>
                                        </p:tgtEl>
                                        <p:attrNameLst>
                                          <p:attrName>style.visibility</p:attrName>
                                        </p:attrNameLst>
                                      </p:cBhvr>
                                      <p:to>
                                        <p:strVal val="hidden"/>
                                      </p:to>
                                    </p:set>
                                  </p:childTnLst>
                                </p:cTn>
                              </p:par>
                            </p:childTnLst>
                          </p:cTn>
                        </p:par>
                        <p:par>
                          <p:cTn id="205" fill="hold">
                            <p:stCondLst>
                              <p:cond delay="2100"/>
                            </p:stCondLst>
                            <p:childTnLst>
                              <p:par>
                                <p:cTn id="206" presetID="1" presetClass="entr" presetSubtype="0" fill="hold" nodeType="afterEffect">
                                  <p:stCondLst>
                                    <p:cond delay="0"/>
                                  </p:stCondLst>
                                  <p:childTnLst>
                                    <p:set>
                                      <p:cBhvr>
                                        <p:cTn id="207" dur="1" fill="hold">
                                          <p:stCondLst>
                                            <p:cond delay="0"/>
                                          </p:stCondLst>
                                        </p:cTn>
                                        <p:tgtEl>
                                          <p:spTgt spid="94"/>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20"/>
                                        </p:tgtEl>
                                        <p:attrNameLst>
                                          <p:attrName>style.visibility</p:attrName>
                                        </p:attrNameLst>
                                      </p:cBhvr>
                                      <p:to>
                                        <p:strVal val="visible"/>
                                      </p:to>
                                    </p:set>
                                  </p:childTnLst>
                                </p:cTn>
                              </p:par>
                            </p:childTnLst>
                          </p:cTn>
                        </p:par>
                        <p:par>
                          <p:cTn id="210" fill="hold">
                            <p:stCondLst>
                              <p:cond delay="2100"/>
                            </p:stCondLst>
                            <p:childTnLst>
                              <p:par>
                                <p:cTn id="211" presetID="1" presetClass="exit" presetSubtype="0" fill="hold" nodeType="afterEffect">
                                  <p:stCondLst>
                                    <p:cond delay="100"/>
                                  </p:stCondLst>
                                  <p:childTnLst>
                                    <p:set>
                                      <p:cBhvr>
                                        <p:cTn id="212" dur="1" fill="hold">
                                          <p:stCondLst>
                                            <p:cond delay="0"/>
                                          </p:stCondLst>
                                        </p:cTn>
                                        <p:tgtEl>
                                          <p:spTgt spid="94"/>
                                        </p:tgtEl>
                                        <p:attrNameLst>
                                          <p:attrName>style.visibility</p:attrName>
                                        </p:attrNameLst>
                                      </p:cBhvr>
                                      <p:to>
                                        <p:strVal val="hidden"/>
                                      </p:to>
                                    </p:set>
                                  </p:childTnLst>
                                </p:cTn>
                              </p:par>
                            </p:childTnLst>
                          </p:cTn>
                        </p:par>
                        <p:par>
                          <p:cTn id="213" fill="hold">
                            <p:stCondLst>
                              <p:cond delay="2200"/>
                            </p:stCondLst>
                            <p:childTnLst>
                              <p:par>
                                <p:cTn id="214" presetID="1" presetClass="entr" presetSubtype="0" fill="hold" nodeType="afterEffect">
                                  <p:stCondLst>
                                    <p:cond delay="0"/>
                                  </p:stCondLst>
                                  <p:childTnLst>
                                    <p:set>
                                      <p:cBhvr>
                                        <p:cTn id="215" dur="1" fill="hold">
                                          <p:stCondLst>
                                            <p:cond delay="0"/>
                                          </p:stCondLst>
                                        </p:cTn>
                                        <p:tgtEl>
                                          <p:spTgt spid="13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99"/>
                                        </p:tgtEl>
                                        <p:attrNameLst>
                                          <p:attrName>style.visibility</p:attrName>
                                        </p:attrNameLst>
                                      </p:cBhvr>
                                      <p:to>
                                        <p:strVal val="visible"/>
                                      </p:to>
                                    </p:set>
                                  </p:childTnLst>
                                </p:cTn>
                              </p:par>
                            </p:childTnLst>
                          </p:cTn>
                        </p:par>
                        <p:par>
                          <p:cTn id="218" fill="hold">
                            <p:stCondLst>
                              <p:cond delay="2200"/>
                            </p:stCondLst>
                            <p:childTnLst>
                              <p:par>
                                <p:cTn id="219" presetID="1" presetClass="exit" presetSubtype="0" fill="hold" nodeType="afterEffect">
                                  <p:stCondLst>
                                    <p:cond delay="100"/>
                                  </p:stCondLst>
                                  <p:childTnLst>
                                    <p:set>
                                      <p:cBhvr>
                                        <p:cTn id="220" dur="1" fill="hold">
                                          <p:stCondLst>
                                            <p:cond delay="0"/>
                                          </p:stCondLst>
                                        </p:cTn>
                                        <p:tgtEl>
                                          <p:spTgt spid="132"/>
                                        </p:tgtEl>
                                        <p:attrNameLst>
                                          <p:attrName>style.visibility</p:attrName>
                                        </p:attrNameLst>
                                      </p:cBhvr>
                                      <p:to>
                                        <p:strVal val="hidden"/>
                                      </p:to>
                                    </p:set>
                                  </p:childTnLst>
                                </p:cTn>
                              </p:par>
                            </p:childTnLst>
                          </p:cTn>
                        </p:par>
                        <p:par>
                          <p:cTn id="221" fill="hold">
                            <p:stCondLst>
                              <p:cond delay="2300"/>
                            </p:stCondLst>
                            <p:childTnLst>
                              <p:par>
                                <p:cTn id="222" presetID="1" presetClass="entr" presetSubtype="0" fill="hold" nodeType="afterEffect">
                                  <p:stCondLst>
                                    <p:cond delay="0"/>
                                  </p:stCondLst>
                                  <p:childTnLst>
                                    <p:set>
                                      <p:cBhvr>
                                        <p:cTn id="223" dur="1" fill="hold">
                                          <p:stCondLst>
                                            <p:cond delay="0"/>
                                          </p:stCondLst>
                                        </p:cTn>
                                        <p:tgtEl>
                                          <p:spTgt spid="13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childTnLst>
                                </p:cTn>
                              </p:par>
                            </p:childTnLst>
                          </p:cTn>
                        </p:par>
                        <p:par>
                          <p:cTn id="226" fill="hold">
                            <p:stCondLst>
                              <p:cond delay="2300"/>
                            </p:stCondLst>
                            <p:childTnLst>
                              <p:par>
                                <p:cTn id="227" presetID="1" presetClass="exit" presetSubtype="0" fill="hold" nodeType="afterEffect">
                                  <p:stCondLst>
                                    <p:cond delay="100"/>
                                  </p:stCondLst>
                                  <p:childTnLst>
                                    <p:set>
                                      <p:cBhvr>
                                        <p:cTn id="228" dur="1" fill="hold">
                                          <p:stCondLst>
                                            <p:cond delay="0"/>
                                          </p:stCondLst>
                                        </p:cTn>
                                        <p:tgtEl>
                                          <p:spTgt spid="133"/>
                                        </p:tgtEl>
                                        <p:attrNameLst>
                                          <p:attrName>style.visibility</p:attrName>
                                        </p:attrNameLst>
                                      </p:cBhvr>
                                      <p:to>
                                        <p:strVal val="hidden"/>
                                      </p:to>
                                    </p:set>
                                  </p:childTnLst>
                                </p:cTn>
                              </p:par>
                            </p:childTnLst>
                          </p:cTn>
                        </p:par>
                        <p:par>
                          <p:cTn id="229" fill="hold">
                            <p:stCondLst>
                              <p:cond delay="2400"/>
                            </p:stCondLst>
                            <p:childTnLst>
                              <p:par>
                                <p:cTn id="230" presetID="1" presetClass="entr" presetSubtype="0" fill="hold" nodeType="afterEffect">
                                  <p:stCondLst>
                                    <p:cond delay="0"/>
                                  </p:stCondLst>
                                  <p:childTnLst>
                                    <p:set>
                                      <p:cBhvr>
                                        <p:cTn id="231" dur="1" fill="hold">
                                          <p:stCondLst>
                                            <p:cond delay="0"/>
                                          </p:stCondLst>
                                        </p:cTn>
                                        <p:tgtEl>
                                          <p:spTgt spid="134"/>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3"/>
                                        </p:tgtEl>
                                        <p:attrNameLst>
                                          <p:attrName>style.visibility</p:attrName>
                                        </p:attrNameLst>
                                      </p:cBhvr>
                                      <p:to>
                                        <p:strVal val="visible"/>
                                      </p:to>
                                    </p:set>
                                  </p:childTnLst>
                                </p:cTn>
                              </p:par>
                            </p:childTnLst>
                          </p:cTn>
                        </p:par>
                        <p:par>
                          <p:cTn id="234" fill="hold">
                            <p:stCondLst>
                              <p:cond delay="2400"/>
                            </p:stCondLst>
                            <p:childTnLst>
                              <p:par>
                                <p:cTn id="235" presetID="1" presetClass="exit" presetSubtype="0" fill="hold" nodeType="afterEffect">
                                  <p:stCondLst>
                                    <p:cond delay="100"/>
                                  </p:stCondLst>
                                  <p:childTnLst>
                                    <p:set>
                                      <p:cBhvr>
                                        <p:cTn id="236" dur="1" fill="hold">
                                          <p:stCondLst>
                                            <p:cond delay="0"/>
                                          </p:stCondLst>
                                        </p:cTn>
                                        <p:tgtEl>
                                          <p:spTgt spid="134"/>
                                        </p:tgtEl>
                                        <p:attrNameLst>
                                          <p:attrName>style.visibility</p:attrName>
                                        </p:attrNameLst>
                                      </p:cBhvr>
                                      <p:to>
                                        <p:strVal val="hidden"/>
                                      </p:to>
                                    </p:set>
                                  </p:childTnLst>
                                </p:cTn>
                              </p:par>
                            </p:childTnLst>
                          </p:cTn>
                        </p:par>
                        <p:par>
                          <p:cTn id="237" fill="hold">
                            <p:stCondLst>
                              <p:cond delay="2500"/>
                            </p:stCondLst>
                            <p:childTnLst>
                              <p:par>
                                <p:cTn id="238" presetID="1" presetClass="entr" presetSubtype="0" fill="hold" nodeType="afterEffect">
                                  <p:stCondLst>
                                    <p:cond delay="0"/>
                                  </p:stCondLst>
                                  <p:childTnLst>
                                    <p:set>
                                      <p:cBhvr>
                                        <p:cTn id="239" dur="1" fill="hold">
                                          <p:stCondLst>
                                            <p:cond delay="0"/>
                                          </p:stCondLst>
                                        </p:cTn>
                                        <p:tgtEl>
                                          <p:spTgt spid="135"/>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7"/>
                                        </p:tgtEl>
                                        <p:attrNameLst>
                                          <p:attrName>style.visibility</p:attrName>
                                        </p:attrNameLst>
                                      </p:cBhvr>
                                      <p:to>
                                        <p:strVal val="visible"/>
                                      </p:to>
                                    </p:set>
                                  </p:childTnLst>
                                </p:cTn>
                              </p:par>
                            </p:childTnLst>
                          </p:cTn>
                        </p:par>
                        <p:par>
                          <p:cTn id="242" fill="hold">
                            <p:stCondLst>
                              <p:cond delay="2500"/>
                            </p:stCondLst>
                            <p:childTnLst>
                              <p:par>
                                <p:cTn id="243" presetID="1" presetClass="exit" presetSubtype="0" fill="hold" nodeType="afterEffect">
                                  <p:stCondLst>
                                    <p:cond delay="100"/>
                                  </p:stCondLst>
                                  <p:childTnLst>
                                    <p:set>
                                      <p:cBhvr>
                                        <p:cTn id="244" dur="1" fill="hold">
                                          <p:stCondLst>
                                            <p:cond delay="0"/>
                                          </p:stCondLst>
                                        </p:cTn>
                                        <p:tgtEl>
                                          <p:spTgt spid="135"/>
                                        </p:tgtEl>
                                        <p:attrNameLst>
                                          <p:attrName>style.visibility</p:attrName>
                                        </p:attrNameLst>
                                      </p:cBhvr>
                                      <p:to>
                                        <p:strVal val="hidden"/>
                                      </p:to>
                                    </p:set>
                                  </p:childTnLst>
                                </p:cTn>
                              </p:par>
                            </p:childTnLst>
                          </p:cTn>
                        </p:par>
                        <p:par>
                          <p:cTn id="245" fill="hold">
                            <p:stCondLst>
                              <p:cond delay="2600"/>
                            </p:stCondLst>
                            <p:childTnLst>
                              <p:par>
                                <p:cTn id="246" presetID="1" presetClass="entr" presetSubtype="0" fill="hold" nodeType="afterEffect">
                                  <p:stCondLst>
                                    <p:cond delay="0"/>
                                  </p:stCondLst>
                                  <p:childTnLst>
                                    <p:set>
                                      <p:cBhvr>
                                        <p:cTn id="247" dur="1" fill="hold">
                                          <p:stCondLst>
                                            <p:cond delay="0"/>
                                          </p:stCondLst>
                                        </p:cTn>
                                        <p:tgtEl>
                                          <p:spTgt spid="94"/>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1"/>
                                        </p:tgtEl>
                                        <p:attrNameLst>
                                          <p:attrName>style.visibility</p:attrName>
                                        </p:attrNameLst>
                                      </p:cBhvr>
                                      <p:to>
                                        <p:strVal val="visible"/>
                                      </p:to>
                                    </p:set>
                                  </p:childTnLst>
                                </p:cTn>
                              </p:par>
                            </p:childTnLst>
                          </p:cTn>
                        </p:par>
                        <p:par>
                          <p:cTn id="250" fill="hold">
                            <p:stCondLst>
                              <p:cond delay="2600"/>
                            </p:stCondLst>
                            <p:childTnLst>
                              <p:par>
                                <p:cTn id="251" presetID="1" presetClass="exit" presetSubtype="0" fill="hold" nodeType="afterEffect">
                                  <p:stCondLst>
                                    <p:cond delay="100"/>
                                  </p:stCondLst>
                                  <p:childTnLst>
                                    <p:set>
                                      <p:cBhvr>
                                        <p:cTn id="252" dur="1" fill="hold">
                                          <p:stCondLst>
                                            <p:cond delay="0"/>
                                          </p:stCondLst>
                                        </p:cTn>
                                        <p:tgtEl>
                                          <p:spTgt spid="94"/>
                                        </p:tgtEl>
                                        <p:attrNameLst>
                                          <p:attrName>style.visibility</p:attrName>
                                        </p:attrNameLst>
                                      </p:cBhvr>
                                      <p:to>
                                        <p:strVal val="hidden"/>
                                      </p:to>
                                    </p:set>
                                  </p:childTnLst>
                                </p:cTn>
                              </p:par>
                            </p:childTnLst>
                          </p:cTn>
                        </p:par>
                        <p:par>
                          <p:cTn id="253" fill="hold">
                            <p:stCondLst>
                              <p:cond delay="2700"/>
                            </p:stCondLst>
                            <p:childTnLst>
                              <p:par>
                                <p:cTn id="254" presetID="1" presetClass="entr" presetSubtype="0" fill="hold" nodeType="afterEffect">
                                  <p:stCondLst>
                                    <p:cond delay="0"/>
                                  </p:stCondLst>
                                  <p:childTnLst>
                                    <p:set>
                                      <p:cBhvr>
                                        <p:cTn id="255" dur="1" fill="hold">
                                          <p:stCondLst>
                                            <p:cond delay="0"/>
                                          </p:stCondLst>
                                        </p:cTn>
                                        <p:tgtEl>
                                          <p:spTgt spid="132"/>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00"/>
                                        </p:tgtEl>
                                        <p:attrNameLst>
                                          <p:attrName>style.visibility</p:attrName>
                                        </p:attrNameLst>
                                      </p:cBhvr>
                                      <p:to>
                                        <p:strVal val="visible"/>
                                      </p:to>
                                    </p:set>
                                  </p:childTnLst>
                                </p:cTn>
                              </p:par>
                            </p:childTnLst>
                          </p:cTn>
                        </p:par>
                        <p:par>
                          <p:cTn id="258" fill="hold">
                            <p:stCondLst>
                              <p:cond delay="2700"/>
                            </p:stCondLst>
                            <p:childTnLst>
                              <p:par>
                                <p:cTn id="259" presetID="1" presetClass="exit" presetSubtype="0" fill="hold" nodeType="afterEffect">
                                  <p:stCondLst>
                                    <p:cond delay="100"/>
                                  </p:stCondLst>
                                  <p:childTnLst>
                                    <p:set>
                                      <p:cBhvr>
                                        <p:cTn id="260" dur="1" fill="hold">
                                          <p:stCondLst>
                                            <p:cond delay="0"/>
                                          </p:stCondLst>
                                        </p:cTn>
                                        <p:tgtEl>
                                          <p:spTgt spid="132"/>
                                        </p:tgtEl>
                                        <p:attrNameLst>
                                          <p:attrName>style.visibility</p:attrName>
                                        </p:attrNameLst>
                                      </p:cBhvr>
                                      <p:to>
                                        <p:strVal val="hidden"/>
                                      </p:to>
                                    </p:set>
                                  </p:childTnLst>
                                </p:cTn>
                              </p:par>
                            </p:childTnLst>
                          </p:cTn>
                        </p:par>
                        <p:par>
                          <p:cTn id="261" fill="hold">
                            <p:stCondLst>
                              <p:cond delay="2800"/>
                            </p:stCondLst>
                            <p:childTnLst>
                              <p:par>
                                <p:cTn id="262" presetID="1" presetClass="entr" presetSubtype="0" fill="hold" nodeType="after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07"/>
                                        </p:tgtEl>
                                        <p:attrNameLst>
                                          <p:attrName>style.visibility</p:attrName>
                                        </p:attrNameLst>
                                      </p:cBhvr>
                                      <p:to>
                                        <p:strVal val="visible"/>
                                      </p:to>
                                    </p:set>
                                  </p:childTnLst>
                                </p:cTn>
                              </p:par>
                            </p:childTnLst>
                          </p:cTn>
                        </p:par>
                        <p:par>
                          <p:cTn id="266" fill="hold">
                            <p:stCondLst>
                              <p:cond delay="2800"/>
                            </p:stCondLst>
                            <p:childTnLst>
                              <p:par>
                                <p:cTn id="267" presetID="1" presetClass="exit" presetSubtype="0" fill="hold" nodeType="afterEffect">
                                  <p:stCondLst>
                                    <p:cond delay="100"/>
                                  </p:stCondLst>
                                  <p:childTnLst>
                                    <p:set>
                                      <p:cBhvr>
                                        <p:cTn id="268" dur="1" fill="hold">
                                          <p:stCondLst>
                                            <p:cond delay="0"/>
                                          </p:stCondLst>
                                        </p:cTn>
                                        <p:tgtEl>
                                          <p:spTgt spid="133"/>
                                        </p:tgtEl>
                                        <p:attrNameLst>
                                          <p:attrName>style.visibility</p:attrName>
                                        </p:attrNameLst>
                                      </p:cBhvr>
                                      <p:to>
                                        <p:strVal val="hidden"/>
                                      </p:to>
                                    </p:set>
                                  </p:childTnLst>
                                </p:cTn>
                              </p:par>
                            </p:childTnLst>
                          </p:cTn>
                        </p:par>
                        <p:par>
                          <p:cTn id="269" fill="hold">
                            <p:stCondLst>
                              <p:cond delay="2900"/>
                            </p:stCondLst>
                            <p:childTnLst>
                              <p:par>
                                <p:cTn id="270" presetID="1" presetClass="entr" presetSubtype="0" fill="hold" nodeType="afterEffect">
                                  <p:stCondLst>
                                    <p:cond delay="0"/>
                                  </p:stCondLst>
                                  <p:childTnLst>
                                    <p:set>
                                      <p:cBhvr>
                                        <p:cTn id="271" dur="1" fill="hold">
                                          <p:stCondLst>
                                            <p:cond delay="0"/>
                                          </p:stCondLst>
                                        </p:cTn>
                                        <p:tgtEl>
                                          <p:spTgt spid="134"/>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14"/>
                                        </p:tgtEl>
                                        <p:attrNameLst>
                                          <p:attrName>style.visibility</p:attrName>
                                        </p:attrNameLst>
                                      </p:cBhvr>
                                      <p:to>
                                        <p:strVal val="visible"/>
                                      </p:to>
                                    </p:set>
                                  </p:childTnLst>
                                </p:cTn>
                              </p:par>
                            </p:childTnLst>
                          </p:cTn>
                        </p:par>
                        <p:par>
                          <p:cTn id="274" fill="hold">
                            <p:stCondLst>
                              <p:cond delay="2900"/>
                            </p:stCondLst>
                            <p:childTnLst>
                              <p:par>
                                <p:cTn id="275" presetID="1" presetClass="exit" presetSubtype="0" fill="hold" nodeType="afterEffect">
                                  <p:stCondLst>
                                    <p:cond delay="100"/>
                                  </p:stCondLst>
                                  <p:childTnLst>
                                    <p:set>
                                      <p:cBhvr>
                                        <p:cTn id="276" dur="1" fill="hold">
                                          <p:stCondLst>
                                            <p:cond delay="0"/>
                                          </p:stCondLst>
                                        </p:cTn>
                                        <p:tgtEl>
                                          <p:spTgt spid="134"/>
                                        </p:tgtEl>
                                        <p:attrNameLst>
                                          <p:attrName>style.visibility</p:attrName>
                                        </p:attrNameLst>
                                      </p:cBhvr>
                                      <p:to>
                                        <p:strVal val="hidden"/>
                                      </p:to>
                                    </p:set>
                                  </p:childTnLst>
                                </p:cTn>
                              </p:par>
                            </p:childTnLst>
                          </p:cTn>
                        </p:par>
                        <p:par>
                          <p:cTn id="277" fill="hold">
                            <p:stCondLst>
                              <p:cond delay="3000"/>
                            </p:stCondLst>
                            <p:childTnLst>
                              <p:par>
                                <p:cTn id="278" presetID="1" presetClass="entr" presetSubtype="0" fill="hold" nodeType="afterEffect">
                                  <p:stCondLst>
                                    <p:cond delay="0"/>
                                  </p:stCondLst>
                                  <p:childTnLst>
                                    <p:set>
                                      <p:cBhvr>
                                        <p:cTn id="279" dur="1" fill="hold">
                                          <p:stCondLst>
                                            <p:cond delay="0"/>
                                          </p:stCondLst>
                                        </p:cTn>
                                        <p:tgtEl>
                                          <p:spTgt spid="135"/>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28"/>
                                        </p:tgtEl>
                                        <p:attrNameLst>
                                          <p:attrName>style.visibility</p:attrName>
                                        </p:attrNameLst>
                                      </p:cBhvr>
                                      <p:to>
                                        <p:strVal val="visible"/>
                                      </p:to>
                                    </p:set>
                                  </p:childTnLst>
                                </p:cTn>
                              </p:par>
                            </p:childTnLst>
                          </p:cTn>
                        </p:par>
                        <p:par>
                          <p:cTn id="282" fill="hold">
                            <p:stCondLst>
                              <p:cond delay="3000"/>
                            </p:stCondLst>
                            <p:childTnLst>
                              <p:par>
                                <p:cTn id="283" presetID="1" presetClass="exit" presetSubtype="0" fill="hold" nodeType="afterEffect">
                                  <p:stCondLst>
                                    <p:cond delay="100"/>
                                  </p:stCondLst>
                                  <p:childTnLst>
                                    <p:set>
                                      <p:cBhvr>
                                        <p:cTn id="284" dur="1" fill="hold">
                                          <p:stCondLst>
                                            <p:cond delay="0"/>
                                          </p:stCondLst>
                                        </p:cTn>
                                        <p:tgtEl>
                                          <p:spTgt spid="135"/>
                                        </p:tgtEl>
                                        <p:attrNameLst>
                                          <p:attrName>style.visibility</p:attrName>
                                        </p:attrNameLst>
                                      </p:cBhvr>
                                      <p:to>
                                        <p:strVal val="hidden"/>
                                      </p:to>
                                    </p:set>
                                  </p:childTnLst>
                                </p:cTn>
                              </p:par>
                            </p:childTnLst>
                          </p:cTn>
                        </p:par>
                        <p:par>
                          <p:cTn id="285" fill="hold">
                            <p:stCondLst>
                              <p:cond delay="3100"/>
                            </p:stCondLst>
                            <p:childTnLst>
                              <p:par>
                                <p:cTn id="286" presetID="1" presetClass="entr" presetSubtype="0" fill="hold" nodeType="afterEffect">
                                  <p:stCondLst>
                                    <p:cond delay="0"/>
                                  </p:stCondLst>
                                  <p:childTnLst>
                                    <p:set>
                                      <p:cBhvr>
                                        <p:cTn id="287" dur="1" fill="hold">
                                          <p:stCondLst>
                                            <p:cond delay="0"/>
                                          </p:stCondLst>
                                        </p:cTn>
                                        <p:tgtEl>
                                          <p:spTgt spid="94"/>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23"/>
                                        </p:tgtEl>
                                        <p:attrNameLst>
                                          <p:attrName>style.visibility</p:attrName>
                                        </p:attrNameLst>
                                      </p:cBhvr>
                                      <p:to>
                                        <p:strVal val="visible"/>
                                      </p:to>
                                    </p:set>
                                  </p:childTnLst>
                                </p:cTn>
                              </p:par>
                            </p:childTnLst>
                          </p:cTn>
                        </p:par>
                        <p:par>
                          <p:cTn id="290" fill="hold">
                            <p:stCondLst>
                              <p:cond delay="3100"/>
                            </p:stCondLst>
                            <p:childTnLst>
                              <p:par>
                                <p:cTn id="291" presetID="1" presetClass="exit" presetSubtype="0" fill="hold" nodeType="afterEffect">
                                  <p:stCondLst>
                                    <p:cond delay="100"/>
                                  </p:stCondLst>
                                  <p:childTnLst>
                                    <p:set>
                                      <p:cBhvr>
                                        <p:cTn id="292" dur="1" fill="hold">
                                          <p:stCondLst>
                                            <p:cond delay="0"/>
                                          </p:stCondLst>
                                        </p:cTn>
                                        <p:tgtEl>
                                          <p:spTgt spid="94"/>
                                        </p:tgtEl>
                                        <p:attrNameLst>
                                          <p:attrName>style.visibility</p:attrName>
                                        </p:attrNameLst>
                                      </p:cBhvr>
                                      <p:to>
                                        <p:strVal val="hidden"/>
                                      </p:to>
                                    </p:set>
                                  </p:childTnLst>
                                </p:cTn>
                              </p:par>
                            </p:childTnLst>
                          </p:cTn>
                        </p:par>
                        <p:par>
                          <p:cTn id="293" fill="hold">
                            <p:stCondLst>
                              <p:cond delay="3200"/>
                            </p:stCondLst>
                            <p:childTnLst>
                              <p:par>
                                <p:cTn id="294" presetID="1" presetClass="entr" presetSubtype="0" fill="hold" nodeType="after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02"/>
                                        </p:tgtEl>
                                        <p:attrNameLst>
                                          <p:attrName>style.visibility</p:attrName>
                                        </p:attrNameLst>
                                      </p:cBhvr>
                                      <p:to>
                                        <p:strVal val="visible"/>
                                      </p:to>
                                    </p:set>
                                  </p:childTnLst>
                                </p:cTn>
                              </p:par>
                            </p:childTnLst>
                          </p:cTn>
                        </p:par>
                        <p:par>
                          <p:cTn id="298" fill="hold">
                            <p:stCondLst>
                              <p:cond delay="3200"/>
                            </p:stCondLst>
                            <p:childTnLst>
                              <p:par>
                                <p:cTn id="299" presetID="1" presetClass="exit" presetSubtype="0" fill="hold" nodeType="afterEffect">
                                  <p:stCondLst>
                                    <p:cond delay="100"/>
                                  </p:stCondLst>
                                  <p:childTnLst>
                                    <p:set>
                                      <p:cBhvr>
                                        <p:cTn id="300" dur="1" fill="hold">
                                          <p:stCondLst>
                                            <p:cond delay="0"/>
                                          </p:stCondLst>
                                        </p:cTn>
                                        <p:tgtEl>
                                          <p:spTgt spid="132"/>
                                        </p:tgtEl>
                                        <p:attrNameLst>
                                          <p:attrName>style.visibility</p:attrName>
                                        </p:attrNameLst>
                                      </p:cBhvr>
                                      <p:to>
                                        <p:strVal val="hidden"/>
                                      </p:to>
                                    </p:set>
                                  </p:childTnLst>
                                </p:cTn>
                              </p:par>
                            </p:childTnLst>
                          </p:cTn>
                        </p:par>
                        <p:par>
                          <p:cTn id="301" fill="hold">
                            <p:stCondLst>
                              <p:cond delay="3300"/>
                            </p:stCondLst>
                            <p:childTnLst>
                              <p:par>
                                <p:cTn id="302" presetID="1" presetClass="entr" presetSubtype="0" fill="hold" nodeType="afterEffect">
                                  <p:stCondLst>
                                    <p:cond delay="0"/>
                                  </p:stCondLst>
                                  <p:childTnLst>
                                    <p:set>
                                      <p:cBhvr>
                                        <p:cTn id="303" dur="1" fill="hold">
                                          <p:stCondLst>
                                            <p:cond delay="0"/>
                                          </p:stCondLst>
                                        </p:cTn>
                                        <p:tgtEl>
                                          <p:spTgt spid="13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09"/>
                                        </p:tgtEl>
                                        <p:attrNameLst>
                                          <p:attrName>style.visibility</p:attrName>
                                        </p:attrNameLst>
                                      </p:cBhvr>
                                      <p:to>
                                        <p:strVal val="visible"/>
                                      </p:to>
                                    </p:set>
                                  </p:childTnLst>
                                </p:cTn>
                              </p:par>
                            </p:childTnLst>
                          </p:cTn>
                        </p:par>
                        <p:par>
                          <p:cTn id="306" fill="hold">
                            <p:stCondLst>
                              <p:cond delay="3300"/>
                            </p:stCondLst>
                            <p:childTnLst>
                              <p:par>
                                <p:cTn id="307" presetID="1" presetClass="exit" presetSubtype="0" fill="hold" nodeType="afterEffect">
                                  <p:stCondLst>
                                    <p:cond delay="100"/>
                                  </p:stCondLst>
                                  <p:childTnLst>
                                    <p:set>
                                      <p:cBhvr>
                                        <p:cTn id="308" dur="1" fill="hold">
                                          <p:stCondLst>
                                            <p:cond delay="0"/>
                                          </p:stCondLst>
                                        </p:cTn>
                                        <p:tgtEl>
                                          <p:spTgt spid="133"/>
                                        </p:tgtEl>
                                        <p:attrNameLst>
                                          <p:attrName>style.visibility</p:attrName>
                                        </p:attrNameLst>
                                      </p:cBhvr>
                                      <p:to>
                                        <p:strVal val="hidden"/>
                                      </p:to>
                                    </p:set>
                                  </p:childTnLst>
                                </p:cTn>
                              </p:par>
                            </p:childTnLst>
                          </p:cTn>
                        </p:par>
                        <p:par>
                          <p:cTn id="309" fill="hold">
                            <p:stCondLst>
                              <p:cond delay="3400"/>
                            </p:stCondLst>
                            <p:childTnLst>
                              <p:par>
                                <p:cTn id="310" presetID="1" presetClass="entr" presetSubtype="0" fill="hold" nodeType="afterEffect">
                                  <p:stCondLst>
                                    <p:cond delay="0"/>
                                  </p:stCondLst>
                                  <p:childTnLst>
                                    <p:set>
                                      <p:cBhvr>
                                        <p:cTn id="311" dur="1" fill="hold">
                                          <p:stCondLst>
                                            <p:cond delay="0"/>
                                          </p:stCondLst>
                                        </p:cTn>
                                        <p:tgtEl>
                                          <p:spTgt spid="134"/>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16"/>
                                        </p:tgtEl>
                                        <p:attrNameLst>
                                          <p:attrName>style.visibility</p:attrName>
                                        </p:attrNameLst>
                                      </p:cBhvr>
                                      <p:to>
                                        <p:strVal val="visible"/>
                                      </p:to>
                                    </p:set>
                                  </p:childTnLst>
                                </p:cTn>
                              </p:par>
                            </p:childTnLst>
                          </p:cTn>
                        </p:par>
                        <p:par>
                          <p:cTn id="314" fill="hold">
                            <p:stCondLst>
                              <p:cond delay="3400"/>
                            </p:stCondLst>
                            <p:childTnLst>
                              <p:par>
                                <p:cTn id="315" presetID="1" presetClass="exit" presetSubtype="0" fill="hold" nodeType="afterEffect">
                                  <p:stCondLst>
                                    <p:cond delay="100"/>
                                  </p:stCondLst>
                                  <p:childTnLst>
                                    <p:set>
                                      <p:cBhvr>
                                        <p:cTn id="316" dur="1" fill="hold">
                                          <p:stCondLst>
                                            <p:cond delay="0"/>
                                          </p:stCondLst>
                                        </p:cTn>
                                        <p:tgtEl>
                                          <p:spTgt spid="134"/>
                                        </p:tgtEl>
                                        <p:attrNameLst>
                                          <p:attrName>style.visibility</p:attrName>
                                        </p:attrNameLst>
                                      </p:cBhvr>
                                      <p:to>
                                        <p:strVal val="hidden"/>
                                      </p:to>
                                    </p:set>
                                  </p:childTnLst>
                                </p:cTn>
                              </p:par>
                            </p:childTnLst>
                          </p:cTn>
                        </p:par>
                        <p:par>
                          <p:cTn id="317" fill="hold">
                            <p:stCondLst>
                              <p:cond delay="3500"/>
                            </p:stCondLst>
                            <p:childTnLst>
                              <p:par>
                                <p:cTn id="318" presetID="1" presetClass="entr" presetSubtype="0" fill="hold" nodeType="afterEffect">
                                  <p:stCondLst>
                                    <p:cond delay="0"/>
                                  </p:stCondLst>
                                  <p:childTnLst>
                                    <p:set>
                                      <p:cBhvr>
                                        <p:cTn id="319" dur="1" fill="hold">
                                          <p:stCondLst>
                                            <p:cond delay="0"/>
                                          </p:stCondLst>
                                        </p:cTn>
                                        <p:tgtEl>
                                          <p:spTgt spid="135"/>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30"/>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7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nodeType="clickEffect">
                                  <p:stCondLst>
                                    <p:cond delay="0"/>
                                  </p:stCondLst>
                                  <p:childTnLst>
                                    <p:set>
                                      <p:cBhvr>
                                        <p:cTn id="329" dur="1" fill="hold">
                                          <p:stCondLst>
                                            <p:cond delay="0"/>
                                          </p:stCondLst>
                                        </p:cTn>
                                        <p:tgtEl>
                                          <p:spTgt spid="13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nodeType="clickEffect">
                                  <p:stCondLst>
                                    <p:cond delay="0"/>
                                  </p:stCondLst>
                                  <p:childTnLst>
                                    <p:set>
                                      <p:cBhvr>
                                        <p:cTn id="333" dur="1" fill="hold">
                                          <p:stCondLst>
                                            <p:cond delay="0"/>
                                          </p:stCondLst>
                                        </p:cTn>
                                        <p:tgtEl>
                                          <p:spTgt spid="29"/>
                                        </p:tgtEl>
                                        <p:attrNameLst>
                                          <p:attrName>style.visibility</p:attrName>
                                        </p:attrNameLst>
                                      </p:cBhvr>
                                      <p:to>
                                        <p:strVal val="visible"/>
                                      </p:to>
                                    </p:set>
                                    <p:animEffect transition="in" filter="fade">
                                      <p:cBhvr>
                                        <p:cTn id="334" dur="500"/>
                                        <p:tgtEl>
                                          <p:spTgt spid="29"/>
                                        </p:tgtEl>
                                      </p:cBhvr>
                                    </p:animEffect>
                                  </p:childTnLst>
                                </p:cTn>
                              </p:par>
                              <p:par>
                                <p:cTn id="335" presetID="10" presetClass="entr" presetSubtype="0" fill="hold" nodeType="withEffect">
                                  <p:stCondLst>
                                    <p:cond delay="0"/>
                                  </p:stCondLst>
                                  <p:childTnLst>
                                    <p:set>
                                      <p:cBhvr>
                                        <p:cTn id="336" dur="1" fill="hold">
                                          <p:stCondLst>
                                            <p:cond delay="0"/>
                                          </p:stCondLst>
                                        </p:cTn>
                                        <p:tgtEl>
                                          <p:spTgt spid="33"/>
                                        </p:tgtEl>
                                        <p:attrNameLst>
                                          <p:attrName>style.visibility</p:attrName>
                                        </p:attrNameLst>
                                      </p:cBhvr>
                                      <p:to>
                                        <p:strVal val="visible"/>
                                      </p:to>
                                    </p:set>
                                    <p:animEffect transition="in" filter="fade">
                                      <p:cBhvr>
                                        <p:cTn id="337" dur="500"/>
                                        <p:tgtEl>
                                          <p:spTgt spid="33"/>
                                        </p:tgtEl>
                                      </p:cBhvr>
                                    </p:animEffect>
                                  </p:childTnLst>
                                </p:cTn>
                              </p:par>
                              <p:par>
                                <p:cTn id="338" presetID="26" presetClass="emph" presetSubtype="0" fill="hold" nodeType="withEffect">
                                  <p:stCondLst>
                                    <p:cond delay="0"/>
                                  </p:stCondLst>
                                  <p:childTnLst>
                                    <p:animEffect transition="out" filter="fade">
                                      <p:cBhvr>
                                        <p:cTn id="339" dur="500" tmFilter="0, 0; .2, .5; .8, .5; 1, 0"/>
                                        <p:tgtEl>
                                          <p:spTgt spid="36"/>
                                        </p:tgtEl>
                                      </p:cBhvr>
                                    </p:animEffect>
                                    <p:animScale>
                                      <p:cBhvr>
                                        <p:cTn id="340" dur="250" autoRev="1" fill="hold"/>
                                        <p:tgtEl>
                                          <p:spTgt spid="36"/>
                                        </p:tgtEl>
                                      </p:cBhvr>
                                      <p:by x="105000" y="105000"/>
                                    </p:animScale>
                                  </p:childTnLst>
                                </p:cTn>
                              </p:par>
                            </p:childTnLst>
                          </p:cTn>
                        </p:par>
                      </p:childTnLst>
                    </p:cTn>
                  </p:par>
                  <p:par>
                    <p:cTn id="341" fill="hold">
                      <p:stCondLst>
                        <p:cond delay="indefinite"/>
                      </p:stCondLst>
                      <p:childTnLst>
                        <p:par>
                          <p:cTn id="342" fill="hold">
                            <p:stCondLst>
                              <p:cond delay="0"/>
                            </p:stCondLst>
                            <p:childTnLst>
                              <p:par>
                                <p:cTn id="343" presetID="22" presetClass="entr" presetSubtype="4" fill="hold" nodeType="clickEffect">
                                  <p:stCondLst>
                                    <p:cond delay="0"/>
                                  </p:stCondLst>
                                  <p:childTnLst>
                                    <p:set>
                                      <p:cBhvr>
                                        <p:cTn id="344" dur="1" fill="hold">
                                          <p:stCondLst>
                                            <p:cond delay="0"/>
                                          </p:stCondLst>
                                        </p:cTn>
                                        <p:tgtEl>
                                          <p:spTgt spid="32"/>
                                        </p:tgtEl>
                                        <p:attrNameLst>
                                          <p:attrName>style.visibility</p:attrName>
                                        </p:attrNameLst>
                                      </p:cBhvr>
                                      <p:to>
                                        <p:strVal val="visible"/>
                                      </p:to>
                                    </p:set>
                                    <p:animEffect transition="in" filter="wipe(down)">
                                      <p:cBhvr>
                                        <p:cTn id="345" dur="500"/>
                                        <p:tgtEl>
                                          <p:spTgt spid="32"/>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01"/>
                                        </p:tgtEl>
                                        <p:attrNameLst>
                                          <p:attrName>style.visibility</p:attrName>
                                        </p:attrNameLst>
                                      </p:cBhvr>
                                      <p:to>
                                        <p:strVal val="visible"/>
                                      </p:to>
                                    </p:set>
                                    <p:animEffect transition="in" filter="fade">
                                      <p:cBhvr>
                                        <p:cTn id="348" dur="500"/>
                                        <p:tgtEl>
                                          <p:spTgt spid="201"/>
                                        </p:tgtEl>
                                      </p:cBhvr>
                                    </p:animEffect>
                                  </p:childTnLst>
                                </p:cTn>
                              </p:par>
                            </p:childTnLst>
                          </p:cTn>
                        </p:par>
                        <p:par>
                          <p:cTn id="349" fill="hold">
                            <p:stCondLst>
                              <p:cond delay="500"/>
                            </p:stCondLst>
                            <p:childTnLst>
                              <p:par>
                                <p:cTn id="350" presetID="10" presetClass="entr" presetSubtype="0" fill="hold" nodeType="afterEffect">
                                  <p:stCondLst>
                                    <p:cond delay="0"/>
                                  </p:stCondLst>
                                  <p:childTnLst>
                                    <p:set>
                                      <p:cBhvr>
                                        <p:cTn id="351" dur="1" fill="hold">
                                          <p:stCondLst>
                                            <p:cond delay="0"/>
                                          </p:stCondLst>
                                        </p:cTn>
                                        <p:tgtEl>
                                          <p:spTgt spid="72"/>
                                        </p:tgtEl>
                                        <p:attrNameLst>
                                          <p:attrName>style.visibility</p:attrName>
                                        </p:attrNameLst>
                                      </p:cBhvr>
                                      <p:to>
                                        <p:strVal val="visible"/>
                                      </p:to>
                                    </p:set>
                                    <p:animEffect transition="in" filter="fade">
                                      <p:cBhvr>
                                        <p:cTn id="352" dur="500"/>
                                        <p:tgtEl>
                                          <p:spTgt spid="72"/>
                                        </p:tgtEl>
                                      </p:cBhvr>
                                    </p:animEffect>
                                  </p:childTnLst>
                                </p:cTn>
                              </p:par>
                            </p:childTnLst>
                          </p:cTn>
                        </p:par>
                      </p:childTnLst>
                    </p:cTn>
                  </p:par>
                  <p:par>
                    <p:cTn id="353" fill="hold">
                      <p:stCondLst>
                        <p:cond delay="indefinite"/>
                      </p:stCondLst>
                      <p:childTnLst>
                        <p:par>
                          <p:cTn id="354" fill="hold">
                            <p:stCondLst>
                              <p:cond delay="0"/>
                            </p:stCondLst>
                            <p:childTnLst>
                              <p:par>
                                <p:cTn id="355" presetID="26" presetClass="emph" presetSubtype="0" fill="hold" nodeType="clickEffect">
                                  <p:stCondLst>
                                    <p:cond delay="0"/>
                                  </p:stCondLst>
                                  <p:childTnLst>
                                    <p:animEffect transition="out" filter="fade">
                                      <p:cBhvr>
                                        <p:cTn id="356" dur="500" tmFilter="0, 0; .2, .5; .8, .5; 1, 0"/>
                                        <p:tgtEl>
                                          <p:spTgt spid="36"/>
                                        </p:tgtEl>
                                      </p:cBhvr>
                                    </p:animEffect>
                                    <p:animScale>
                                      <p:cBhvr>
                                        <p:cTn id="357" dur="250" autoRev="1" fill="hold"/>
                                        <p:tgtEl>
                                          <p:spTgt spid="36"/>
                                        </p:tgtEl>
                                      </p:cBhvr>
                                      <p:by x="105000" y="105000"/>
                                    </p:animScale>
                                  </p:childTnLst>
                                </p:cTn>
                              </p:par>
                            </p:childTnLst>
                          </p:cTn>
                        </p:par>
                        <p:par>
                          <p:cTn id="358" fill="hold">
                            <p:stCondLst>
                              <p:cond delay="500"/>
                            </p:stCondLst>
                            <p:childTnLst>
                              <p:par>
                                <p:cTn id="359" presetID="1" presetClass="entr" presetSubtype="0" fill="hold" nodeType="afterEffect">
                                  <p:stCondLst>
                                    <p:cond delay="0"/>
                                  </p:stCondLst>
                                  <p:childTnLst>
                                    <p:set>
                                      <p:cBhvr>
                                        <p:cTn id="360" dur="1" fill="hold">
                                          <p:stCondLst>
                                            <p:cond delay="0"/>
                                          </p:stCondLst>
                                        </p:cTn>
                                        <p:tgtEl>
                                          <p:spTgt spid="35"/>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26" presetClass="emph" presetSubtype="0" fill="hold" nodeType="clickEffect">
                                  <p:stCondLst>
                                    <p:cond delay="0"/>
                                  </p:stCondLst>
                                  <p:childTnLst>
                                    <p:animEffect transition="out" filter="fade">
                                      <p:cBhvr>
                                        <p:cTn id="364" dur="500" tmFilter="0, 0; .2, .5; .8, .5; 1, 0"/>
                                        <p:tgtEl>
                                          <p:spTgt spid="36"/>
                                        </p:tgtEl>
                                      </p:cBhvr>
                                    </p:animEffect>
                                    <p:animScale>
                                      <p:cBhvr>
                                        <p:cTn id="365" dur="250" autoRev="1" fill="hold"/>
                                        <p:tgtEl>
                                          <p:spTgt spid="36"/>
                                        </p:tgtEl>
                                      </p:cBhvr>
                                      <p:by x="105000" y="105000"/>
                                    </p:animScale>
                                  </p:childTnLst>
                                </p:cTn>
                              </p:par>
                            </p:childTnLst>
                          </p:cTn>
                        </p:par>
                        <p:par>
                          <p:cTn id="366" fill="hold">
                            <p:stCondLst>
                              <p:cond delay="500"/>
                            </p:stCondLst>
                            <p:childTnLst>
                              <p:par>
                                <p:cTn id="367" presetID="1" presetClass="entr" presetSubtype="0" fill="hold" nodeType="afterEffect">
                                  <p:stCondLst>
                                    <p:cond delay="0"/>
                                  </p:stCondLst>
                                  <p:childTnLst>
                                    <p:set>
                                      <p:cBhvr>
                                        <p:cTn id="368" dur="1" fill="hold">
                                          <p:stCondLst>
                                            <p:cond delay="0"/>
                                          </p:stCondLst>
                                        </p:cTn>
                                        <p:tgtEl>
                                          <p:spTgt spid="3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26" presetClass="emph" presetSubtype="0" fill="hold" nodeType="clickEffect">
                                  <p:stCondLst>
                                    <p:cond delay="0"/>
                                  </p:stCondLst>
                                  <p:childTnLst>
                                    <p:animEffect transition="out" filter="fade">
                                      <p:cBhvr>
                                        <p:cTn id="372" dur="500" tmFilter="0, 0; .2, .5; .8, .5; 1, 0"/>
                                        <p:tgtEl>
                                          <p:spTgt spid="36"/>
                                        </p:tgtEl>
                                      </p:cBhvr>
                                    </p:animEffect>
                                    <p:animScale>
                                      <p:cBhvr>
                                        <p:cTn id="373" dur="250" autoRev="1" fill="hold"/>
                                        <p:tgtEl>
                                          <p:spTgt spid="36"/>
                                        </p:tgtEl>
                                      </p:cBhvr>
                                      <p:by x="105000" y="105000"/>
                                    </p:animScale>
                                  </p:childTnLst>
                                </p:cTn>
                              </p:par>
                            </p:childTnLst>
                          </p:cTn>
                        </p:par>
                        <p:par>
                          <p:cTn id="374" fill="hold">
                            <p:stCondLst>
                              <p:cond delay="500"/>
                            </p:stCondLst>
                            <p:childTnLst>
                              <p:par>
                                <p:cTn id="375" presetID="1" presetClass="entr" presetSubtype="0" fill="hold" nodeType="afterEffect">
                                  <p:stCondLst>
                                    <p:cond delay="0"/>
                                  </p:stCondLst>
                                  <p:childTnLst>
                                    <p:set>
                                      <p:cBhvr>
                                        <p:cTn id="376" dur="1" fill="hold">
                                          <p:stCondLst>
                                            <p:cond delay="0"/>
                                          </p:stCondLst>
                                        </p:cTn>
                                        <p:tgtEl>
                                          <p:spTgt spid="38"/>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26" presetClass="emph" presetSubtype="0" fill="hold" nodeType="clickEffect">
                                  <p:stCondLst>
                                    <p:cond delay="0"/>
                                  </p:stCondLst>
                                  <p:childTnLst>
                                    <p:animEffect transition="out" filter="fade">
                                      <p:cBhvr>
                                        <p:cTn id="380" dur="500" tmFilter="0, 0; .2, .5; .8, .5; 1, 0"/>
                                        <p:tgtEl>
                                          <p:spTgt spid="36"/>
                                        </p:tgtEl>
                                      </p:cBhvr>
                                    </p:animEffect>
                                    <p:animScale>
                                      <p:cBhvr>
                                        <p:cTn id="381" dur="250" autoRev="1" fill="hold"/>
                                        <p:tgtEl>
                                          <p:spTgt spid="36"/>
                                        </p:tgtEl>
                                      </p:cBhvr>
                                      <p:by x="105000" y="105000"/>
                                    </p:animScale>
                                  </p:childTnLst>
                                </p:cTn>
                              </p:par>
                            </p:childTnLst>
                          </p:cTn>
                        </p:par>
                        <p:par>
                          <p:cTn id="382" fill="hold">
                            <p:stCondLst>
                              <p:cond delay="500"/>
                            </p:stCondLst>
                            <p:childTnLst>
                              <p:par>
                                <p:cTn id="383" presetID="1" presetClass="entr" presetSubtype="0" fill="hold" nodeType="afterEffect">
                                  <p:stCondLst>
                                    <p:cond delay="0"/>
                                  </p:stCondLst>
                                  <p:childTnLst>
                                    <p:set>
                                      <p:cBhvr>
                                        <p:cTn id="384" dur="1" fill="hold">
                                          <p:stCondLst>
                                            <p:cond delay="0"/>
                                          </p:stCondLst>
                                        </p:cTn>
                                        <p:tgtEl>
                                          <p:spTgt spid="43"/>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6" presetClass="emph" presetSubtype="0" fill="hold" nodeType="clickEffect">
                                  <p:stCondLst>
                                    <p:cond delay="0"/>
                                  </p:stCondLst>
                                  <p:childTnLst>
                                    <p:animEffect transition="out" filter="fade">
                                      <p:cBhvr>
                                        <p:cTn id="388" dur="500" tmFilter="0, 0; .2, .5; .8, .5; 1, 0"/>
                                        <p:tgtEl>
                                          <p:spTgt spid="36"/>
                                        </p:tgtEl>
                                      </p:cBhvr>
                                    </p:animEffect>
                                    <p:animScale>
                                      <p:cBhvr>
                                        <p:cTn id="389" dur="250" autoRev="1" fill="hold"/>
                                        <p:tgtEl>
                                          <p:spTgt spid="36"/>
                                        </p:tgtEl>
                                      </p:cBhvr>
                                      <p:by x="105000" y="105000"/>
                                    </p:animScale>
                                  </p:childTnLst>
                                </p:cTn>
                              </p:par>
                            </p:childTnLst>
                          </p:cTn>
                        </p:par>
                        <p:par>
                          <p:cTn id="390" fill="hold">
                            <p:stCondLst>
                              <p:cond delay="500"/>
                            </p:stCondLst>
                            <p:childTnLst>
                              <p:par>
                                <p:cTn id="391" presetID="1" presetClass="entr" presetSubtype="0" fill="hold" nodeType="afterEffect">
                                  <p:stCondLst>
                                    <p:cond delay="0"/>
                                  </p:stCondLst>
                                  <p:childTnLst>
                                    <p:set>
                                      <p:cBhvr>
                                        <p:cTn id="392" dur="1" fill="hold">
                                          <p:stCondLst>
                                            <p:cond delay="0"/>
                                          </p:stCondLst>
                                        </p:cTn>
                                        <p:tgtEl>
                                          <p:spTgt spid="47"/>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26" presetClass="emph" presetSubtype="0" fill="hold" nodeType="clickEffect">
                                  <p:stCondLst>
                                    <p:cond delay="0"/>
                                  </p:stCondLst>
                                  <p:childTnLst>
                                    <p:animEffect transition="out" filter="fade">
                                      <p:cBhvr>
                                        <p:cTn id="396" dur="500" tmFilter="0, 0; .2, .5; .8, .5; 1, 0"/>
                                        <p:tgtEl>
                                          <p:spTgt spid="36"/>
                                        </p:tgtEl>
                                      </p:cBhvr>
                                    </p:animEffect>
                                    <p:animScale>
                                      <p:cBhvr>
                                        <p:cTn id="397" dur="250" autoRev="1" fill="hold"/>
                                        <p:tgtEl>
                                          <p:spTgt spid="36"/>
                                        </p:tgtEl>
                                      </p:cBhvr>
                                      <p:by x="105000" y="105000"/>
                                    </p:animScale>
                                  </p:childTnLst>
                                </p:cTn>
                              </p:par>
                            </p:childTnLst>
                          </p:cTn>
                        </p:par>
                        <p:par>
                          <p:cTn id="398" fill="hold">
                            <p:stCondLst>
                              <p:cond delay="500"/>
                            </p:stCondLst>
                            <p:childTnLst>
                              <p:par>
                                <p:cTn id="399" presetID="1" presetClass="entr" presetSubtype="0" fill="hold" nodeType="afterEffect">
                                  <p:stCondLst>
                                    <p:cond delay="0"/>
                                  </p:stCondLst>
                                  <p:childTnLst>
                                    <p:set>
                                      <p:cBhvr>
                                        <p:cTn id="400" dur="1" fill="hold">
                                          <p:stCondLst>
                                            <p:cond delay="0"/>
                                          </p:stCondLst>
                                        </p:cTn>
                                        <p:tgtEl>
                                          <p:spTgt spid="48"/>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249"/>
                                        </p:tgtEl>
                                        <p:attrNameLst>
                                          <p:attrName>style.visibility</p:attrName>
                                        </p:attrNameLst>
                                      </p:cBhvr>
                                      <p:to>
                                        <p:strVal val="visible"/>
                                      </p:to>
                                    </p:set>
                                    <p:animEffect transition="in" filter="fade">
                                      <p:cBhvr>
                                        <p:cTn id="405" dur="500"/>
                                        <p:tgtEl>
                                          <p:spTgt spid="249"/>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6"/>
                                        </p:tgtEl>
                                        <p:attrNameLst>
                                          <p:attrName>style.visibility</p:attrName>
                                        </p:attrNameLst>
                                      </p:cBhvr>
                                      <p:to>
                                        <p:strVal val="visible"/>
                                      </p:to>
                                    </p:set>
                                    <p:animEffect transition="in" filter="fade">
                                      <p:cBhvr>
                                        <p:cTn id="408" dur="500"/>
                                        <p:tgtEl>
                                          <p:spTgt spid="6"/>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246"/>
                                        </p:tgtEl>
                                        <p:attrNameLst>
                                          <p:attrName>style.visibility</p:attrName>
                                        </p:attrNameLst>
                                      </p:cBhvr>
                                      <p:to>
                                        <p:strVal val="visible"/>
                                      </p:to>
                                    </p:set>
                                    <p:animEffect transition="in" filter="fade">
                                      <p:cBhvr>
                                        <p:cTn id="413" dur="500"/>
                                        <p:tgtEl>
                                          <p:spTgt spid="246"/>
                                        </p:tgtEl>
                                      </p:cBhvr>
                                    </p:animEffect>
                                  </p:childTnLst>
                                </p:cTn>
                              </p:par>
                              <p:par>
                                <p:cTn id="414" presetID="10" presetClass="entr" presetSubtype="0" fill="hold" nodeType="withEffect">
                                  <p:stCondLst>
                                    <p:cond delay="0"/>
                                  </p:stCondLst>
                                  <p:childTnLst>
                                    <p:set>
                                      <p:cBhvr>
                                        <p:cTn id="415" dur="1" fill="hold">
                                          <p:stCondLst>
                                            <p:cond delay="0"/>
                                          </p:stCondLst>
                                        </p:cTn>
                                        <p:tgtEl>
                                          <p:spTgt spid="248"/>
                                        </p:tgtEl>
                                        <p:attrNameLst>
                                          <p:attrName>style.visibility</p:attrName>
                                        </p:attrNameLst>
                                      </p:cBhvr>
                                      <p:to>
                                        <p:strVal val="visible"/>
                                      </p:to>
                                    </p:set>
                                    <p:animEffect transition="in" filter="fade">
                                      <p:cBhvr>
                                        <p:cTn id="416" dur="500"/>
                                        <p:tgtEl>
                                          <p:spTgt spid="248"/>
                                        </p:tgtEl>
                                      </p:cBhvr>
                                    </p:animEffect>
                                  </p:childTnLst>
                                </p:cTn>
                              </p:par>
                              <p:par>
                                <p:cTn id="417" presetID="10" presetClass="entr" presetSubtype="0" fill="hold" nodeType="withEffect">
                                  <p:stCondLst>
                                    <p:cond delay="0"/>
                                  </p:stCondLst>
                                  <p:childTnLst>
                                    <p:set>
                                      <p:cBhvr>
                                        <p:cTn id="418" dur="1" fill="hold">
                                          <p:stCondLst>
                                            <p:cond delay="0"/>
                                          </p:stCondLst>
                                        </p:cTn>
                                        <p:tgtEl>
                                          <p:spTgt spid="238"/>
                                        </p:tgtEl>
                                        <p:attrNameLst>
                                          <p:attrName>style.visibility</p:attrName>
                                        </p:attrNameLst>
                                      </p:cBhvr>
                                      <p:to>
                                        <p:strVal val="visible"/>
                                      </p:to>
                                    </p:set>
                                    <p:animEffect transition="in" filter="fade">
                                      <p:cBhvr>
                                        <p:cTn id="419" dur="500"/>
                                        <p:tgtEl>
                                          <p:spTgt spid="238"/>
                                        </p:tgtEl>
                                      </p:cBhvr>
                                    </p:animEffect>
                                  </p:childTnLst>
                                </p:cTn>
                              </p:par>
                              <p:par>
                                <p:cTn id="420" presetID="10" presetClass="entr" presetSubtype="0" fill="hold" nodeType="withEffect">
                                  <p:stCondLst>
                                    <p:cond delay="0"/>
                                  </p:stCondLst>
                                  <p:childTnLst>
                                    <p:set>
                                      <p:cBhvr>
                                        <p:cTn id="421" dur="1" fill="hold">
                                          <p:stCondLst>
                                            <p:cond delay="0"/>
                                          </p:stCondLst>
                                        </p:cTn>
                                        <p:tgtEl>
                                          <p:spTgt spid="4"/>
                                        </p:tgtEl>
                                        <p:attrNameLst>
                                          <p:attrName>style.visibility</p:attrName>
                                        </p:attrNameLst>
                                      </p:cBhvr>
                                      <p:to>
                                        <p:strVal val="visible"/>
                                      </p:to>
                                    </p:set>
                                    <p:animEffect transition="in" filter="fade">
                                      <p:cBhvr>
                                        <p:cTn id="4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9" grpId="0" animBg="1"/>
      <p:bldP spid="34" grpId="0"/>
      <p:bldP spid="201"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6" grpId="0" animBg="1"/>
      <p:bldP spid="5" grpId="0" animBg="1"/>
      <p:bldP spid="7" grpId="0"/>
      <p:bldP spid="27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4"/>
          <p:cNvSpPr>
            <a:spLocks noChangeArrowheads="1"/>
          </p:cNvSpPr>
          <p:nvPr/>
        </p:nvSpPr>
        <p:spPr bwMode="auto">
          <a:xfrm>
            <a:off x="9136063" y="3421063"/>
            <a:ext cx="152400" cy="2209800"/>
          </a:xfrm>
          <a:prstGeom prst="rect">
            <a:avLst/>
          </a:prstGeom>
          <a:solidFill>
            <a:srgbClr val="0000CC">
              <a:alpha val="72940"/>
            </a:srgbClr>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6" name="Object 52"/>
          <p:cNvGraphicFramePr>
            <a:graphicFrameLocks noChangeAspect="1"/>
          </p:cNvGraphicFramePr>
          <p:nvPr/>
        </p:nvGraphicFramePr>
        <p:xfrm>
          <a:off x="6577014" y="3208338"/>
          <a:ext cx="3633787" cy="3040062"/>
        </p:xfrm>
        <a:graphic>
          <a:graphicData uri="http://schemas.openxmlformats.org/presentationml/2006/ole">
            <mc:AlternateContent xmlns:mc="http://schemas.openxmlformats.org/markup-compatibility/2006">
              <mc:Choice xmlns:v="urn:schemas-microsoft-com:vml" Requires="v">
                <p:oleObj name="Graph" r:id="rId3" imgW="3634560" imgH="3039840" progId="Origin50.Graph">
                  <p:embed/>
                </p:oleObj>
              </mc:Choice>
              <mc:Fallback>
                <p:oleObj name="Graph" r:id="rId3" imgW="3634560" imgH="3039840" progId="Origin50.Graph">
                  <p:embed/>
                  <p:pic>
                    <p:nvPicPr>
                      <p:cNvPr id="1026"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14" y="3208338"/>
                        <a:ext cx="3633787"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4"/>
          <p:cNvSpPr>
            <a:spLocks noChangeArrowheads="1"/>
          </p:cNvSpPr>
          <p:nvPr/>
        </p:nvSpPr>
        <p:spPr bwMode="auto">
          <a:xfrm>
            <a:off x="3833813" y="3421063"/>
            <a:ext cx="304800" cy="2209800"/>
          </a:xfrm>
          <a:prstGeom prst="rect">
            <a:avLst/>
          </a:prstGeom>
          <a:solidFill>
            <a:srgbClr val="FF8585"/>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7" name="Object 53"/>
          <p:cNvGraphicFramePr>
            <a:graphicFrameLocks noChangeAspect="1"/>
          </p:cNvGraphicFramePr>
          <p:nvPr/>
        </p:nvGraphicFramePr>
        <p:xfrm>
          <a:off x="2698751" y="3208338"/>
          <a:ext cx="3649663" cy="3040062"/>
        </p:xfrm>
        <a:graphic>
          <a:graphicData uri="http://schemas.openxmlformats.org/presentationml/2006/ole">
            <mc:AlternateContent xmlns:mc="http://schemas.openxmlformats.org/markup-compatibility/2006">
              <mc:Choice xmlns:v="urn:schemas-microsoft-com:vml" Requires="v">
                <p:oleObj name="Graph" r:id="rId5" imgW="3650400" imgH="3039840" progId="Origin50.Graph">
                  <p:embed/>
                </p:oleObj>
              </mc:Choice>
              <mc:Fallback>
                <p:oleObj name="Graph" r:id="rId5" imgW="3650400" imgH="3039840" progId="Origin50.Graph">
                  <p:embed/>
                  <p:pic>
                    <p:nvPicPr>
                      <p:cNvPr id="1027"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1" y="3208338"/>
                        <a:ext cx="3649663"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6"/>
          <p:cNvSpPr>
            <a:spLocks noChangeArrowheads="1"/>
          </p:cNvSpPr>
          <p:nvPr/>
        </p:nvSpPr>
        <p:spPr bwMode="auto">
          <a:xfrm>
            <a:off x="2082800" y="1200150"/>
            <a:ext cx="1320800" cy="1162050"/>
          </a:xfrm>
          <a:prstGeom prst="rect">
            <a:avLst/>
          </a:prstGeom>
          <a:noFill/>
          <a:ln w="38100">
            <a:solidFill>
              <a:srgbClr val="000000"/>
            </a:solidFill>
            <a:miter lim="800000"/>
            <a:headEnd/>
            <a:tailEnd/>
          </a:ln>
        </p:spPr>
        <p:txBody>
          <a:bodyPr wrap="none" anchor="ctr"/>
          <a:lstStyle/>
          <a:p>
            <a:pPr algn="ctr" eaLnBrk="0" hangingPunct="0"/>
            <a:r>
              <a:rPr lang="en-US">
                <a:solidFill>
                  <a:srgbClr val="003366"/>
                </a:solidFill>
              </a:rPr>
              <a:t>Ion</a:t>
            </a:r>
            <a:br>
              <a:rPr lang="en-US">
                <a:solidFill>
                  <a:srgbClr val="003366"/>
                </a:solidFill>
              </a:rPr>
            </a:br>
            <a:r>
              <a:rPr lang="en-US">
                <a:solidFill>
                  <a:srgbClr val="003366"/>
                </a:solidFill>
              </a:rPr>
              <a:t>Source</a:t>
            </a:r>
          </a:p>
        </p:txBody>
      </p:sp>
      <p:sp>
        <p:nvSpPr>
          <p:cNvPr id="9223" name="Rectangle 7"/>
          <p:cNvSpPr>
            <a:spLocks noChangeArrowheads="1"/>
          </p:cNvSpPr>
          <p:nvPr/>
        </p:nvSpPr>
        <p:spPr bwMode="auto">
          <a:xfrm>
            <a:off x="35560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4" name="Rectangle 8"/>
          <p:cNvSpPr>
            <a:spLocks noChangeArrowheads="1"/>
          </p:cNvSpPr>
          <p:nvPr/>
        </p:nvSpPr>
        <p:spPr bwMode="auto">
          <a:xfrm>
            <a:off x="35560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5" name="Rectangle 9"/>
          <p:cNvSpPr>
            <a:spLocks noChangeArrowheads="1"/>
          </p:cNvSpPr>
          <p:nvPr/>
        </p:nvSpPr>
        <p:spPr bwMode="auto">
          <a:xfrm>
            <a:off x="55372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6" name="Rectangle 10"/>
          <p:cNvSpPr>
            <a:spLocks noChangeArrowheads="1"/>
          </p:cNvSpPr>
          <p:nvPr/>
        </p:nvSpPr>
        <p:spPr bwMode="auto">
          <a:xfrm>
            <a:off x="55372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7" name="Rectangle 11"/>
          <p:cNvSpPr>
            <a:spLocks noChangeArrowheads="1"/>
          </p:cNvSpPr>
          <p:nvPr/>
        </p:nvSpPr>
        <p:spPr bwMode="auto">
          <a:xfrm>
            <a:off x="75184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8" name="Rectangle 12"/>
          <p:cNvSpPr>
            <a:spLocks noChangeArrowheads="1"/>
          </p:cNvSpPr>
          <p:nvPr/>
        </p:nvSpPr>
        <p:spPr bwMode="auto">
          <a:xfrm>
            <a:off x="75184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1038" name="Line 13"/>
          <p:cNvSpPr>
            <a:spLocks noChangeShapeType="1"/>
          </p:cNvSpPr>
          <p:nvPr/>
        </p:nvSpPr>
        <p:spPr bwMode="auto">
          <a:xfrm>
            <a:off x="3556000" y="1409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39" name="Line 14"/>
          <p:cNvSpPr>
            <a:spLocks noChangeShapeType="1"/>
          </p:cNvSpPr>
          <p:nvPr/>
        </p:nvSpPr>
        <p:spPr bwMode="auto">
          <a:xfrm>
            <a:off x="3556000" y="15621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0" name="Line 15"/>
          <p:cNvSpPr>
            <a:spLocks noChangeShapeType="1"/>
          </p:cNvSpPr>
          <p:nvPr/>
        </p:nvSpPr>
        <p:spPr bwMode="auto">
          <a:xfrm>
            <a:off x="3556000" y="17145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1" name="Line 16"/>
          <p:cNvSpPr>
            <a:spLocks noChangeShapeType="1"/>
          </p:cNvSpPr>
          <p:nvPr/>
        </p:nvSpPr>
        <p:spPr bwMode="auto">
          <a:xfrm flipV="1">
            <a:off x="3556000" y="1866900"/>
            <a:ext cx="2319338" cy="0"/>
          </a:xfrm>
          <a:prstGeom prst="line">
            <a:avLst/>
          </a:prstGeom>
          <a:noFill/>
          <a:ln w="38100">
            <a:solidFill>
              <a:srgbClr val="CC0000"/>
            </a:solidFill>
            <a:round/>
            <a:headEnd/>
            <a:tailEnd type="triangle" w="med" len="med"/>
          </a:ln>
        </p:spPr>
        <p:txBody>
          <a:bodyPr wrap="none" anchor="ctr"/>
          <a:lstStyle/>
          <a:p>
            <a:endParaRPr lang="en-US">
              <a:solidFill>
                <a:srgbClr val="003366"/>
              </a:solidFill>
            </a:endParaRPr>
          </a:p>
        </p:txBody>
      </p:sp>
      <p:sp>
        <p:nvSpPr>
          <p:cNvPr id="1042" name="Line 17"/>
          <p:cNvSpPr>
            <a:spLocks noChangeShapeType="1"/>
          </p:cNvSpPr>
          <p:nvPr/>
        </p:nvSpPr>
        <p:spPr bwMode="auto">
          <a:xfrm>
            <a:off x="3556000" y="20193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3" name="Line 18"/>
          <p:cNvSpPr>
            <a:spLocks noChangeShapeType="1"/>
          </p:cNvSpPr>
          <p:nvPr/>
        </p:nvSpPr>
        <p:spPr bwMode="auto">
          <a:xfrm>
            <a:off x="3556000" y="2171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4" name="Line 19"/>
          <p:cNvSpPr>
            <a:spLocks noChangeShapeType="1"/>
          </p:cNvSpPr>
          <p:nvPr/>
        </p:nvSpPr>
        <p:spPr bwMode="auto">
          <a:xfrm>
            <a:off x="7535864" y="1409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5" name="Line 20"/>
          <p:cNvSpPr>
            <a:spLocks noChangeShapeType="1"/>
          </p:cNvSpPr>
          <p:nvPr/>
        </p:nvSpPr>
        <p:spPr bwMode="auto">
          <a:xfrm>
            <a:off x="7535864" y="15621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6" name="Line 21"/>
          <p:cNvSpPr>
            <a:spLocks noChangeShapeType="1"/>
          </p:cNvSpPr>
          <p:nvPr/>
        </p:nvSpPr>
        <p:spPr bwMode="auto">
          <a:xfrm>
            <a:off x="7535864" y="1714500"/>
            <a:ext cx="1608137" cy="0"/>
          </a:xfrm>
          <a:prstGeom prst="line">
            <a:avLst/>
          </a:prstGeom>
          <a:noFill/>
          <a:ln w="38100">
            <a:solidFill>
              <a:srgbClr val="0000CC"/>
            </a:solidFill>
            <a:round/>
            <a:headEnd/>
            <a:tailEnd type="triangle" w="med" len="med"/>
          </a:ln>
        </p:spPr>
        <p:txBody>
          <a:bodyPr wrap="none" anchor="ctr"/>
          <a:lstStyle/>
          <a:p>
            <a:endParaRPr lang="en-US">
              <a:solidFill>
                <a:srgbClr val="003366"/>
              </a:solidFill>
            </a:endParaRPr>
          </a:p>
        </p:txBody>
      </p:sp>
      <p:sp>
        <p:nvSpPr>
          <p:cNvPr id="1047" name="Line 22"/>
          <p:cNvSpPr>
            <a:spLocks noChangeShapeType="1"/>
          </p:cNvSpPr>
          <p:nvPr/>
        </p:nvSpPr>
        <p:spPr bwMode="auto">
          <a:xfrm>
            <a:off x="7535864" y="1866900"/>
            <a:ext cx="769937" cy="0"/>
          </a:xfrm>
          <a:prstGeom prst="line">
            <a:avLst/>
          </a:prstGeom>
          <a:noFill/>
          <a:ln w="38100">
            <a:solidFill>
              <a:srgbClr val="FF0000"/>
            </a:solidFill>
            <a:round/>
            <a:headEnd/>
            <a:tailEnd type="triangle" w="med" len="med"/>
          </a:ln>
        </p:spPr>
        <p:txBody>
          <a:bodyPr wrap="none" anchor="ctr"/>
          <a:lstStyle/>
          <a:p>
            <a:endParaRPr lang="en-US">
              <a:solidFill>
                <a:srgbClr val="003366"/>
              </a:solidFill>
            </a:endParaRPr>
          </a:p>
        </p:txBody>
      </p:sp>
      <p:sp>
        <p:nvSpPr>
          <p:cNvPr id="1048" name="Line 23"/>
          <p:cNvSpPr>
            <a:spLocks noChangeShapeType="1"/>
          </p:cNvSpPr>
          <p:nvPr/>
        </p:nvSpPr>
        <p:spPr bwMode="auto">
          <a:xfrm flipV="1">
            <a:off x="7535864" y="20193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9" name="Line 24"/>
          <p:cNvSpPr>
            <a:spLocks noChangeShapeType="1"/>
          </p:cNvSpPr>
          <p:nvPr/>
        </p:nvSpPr>
        <p:spPr bwMode="auto">
          <a:xfrm>
            <a:off x="7535864" y="2171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50" name="Line 25"/>
          <p:cNvSpPr>
            <a:spLocks noChangeShapeType="1"/>
          </p:cNvSpPr>
          <p:nvPr/>
        </p:nvSpPr>
        <p:spPr bwMode="auto">
          <a:xfrm>
            <a:off x="6265863" y="1409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1" name="Line 26"/>
          <p:cNvSpPr>
            <a:spLocks noChangeShapeType="1"/>
          </p:cNvSpPr>
          <p:nvPr/>
        </p:nvSpPr>
        <p:spPr bwMode="auto">
          <a:xfrm>
            <a:off x="6265863" y="15621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2" name="Line 27"/>
          <p:cNvSpPr>
            <a:spLocks noChangeShapeType="1"/>
          </p:cNvSpPr>
          <p:nvPr/>
        </p:nvSpPr>
        <p:spPr bwMode="auto">
          <a:xfrm>
            <a:off x="6265863" y="17145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3" name="Line 28"/>
          <p:cNvSpPr>
            <a:spLocks noChangeShapeType="1"/>
          </p:cNvSpPr>
          <p:nvPr/>
        </p:nvSpPr>
        <p:spPr bwMode="auto">
          <a:xfrm>
            <a:off x="6265863" y="1866900"/>
            <a:ext cx="12700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54" name="Line 29"/>
          <p:cNvSpPr>
            <a:spLocks noChangeShapeType="1"/>
          </p:cNvSpPr>
          <p:nvPr/>
        </p:nvSpPr>
        <p:spPr bwMode="auto">
          <a:xfrm>
            <a:off x="6265863" y="20193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5" name="Line 30"/>
          <p:cNvSpPr>
            <a:spLocks noChangeShapeType="1"/>
          </p:cNvSpPr>
          <p:nvPr/>
        </p:nvSpPr>
        <p:spPr bwMode="auto">
          <a:xfrm>
            <a:off x="6265863" y="2171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6" name="Line 31"/>
          <p:cNvSpPr>
            <a:spLocks noChangeShapeType="1"/>
          </p:cNvSpPr>
          <p:nvPr/>
        </p:nvSpPr>
        <p:spPr bwMode="auto">
          <a:xfrm flipV="1">
            <a:off x="5910264" y="1409700"/>
            <a:ext cx="338137" cy="4572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7" name="Line 32"/>
          <p:cNvSpPr>
            <a:spLocks noChangeShapeType="1"/>
          </p:cNvSpPr>
          <p:nvPr/>
        </p:nvSpPr>
        <p:spPr bwMode="auto">
          <a:xfrm flipV="1">
            <a:off x="5926138" y="1581150"/>
            <a:ext cx="322262" cy="28575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8" name="Line 33"/>
          <p:cNvSpPr>
            <a:spLocks noChangeShapeType="1"/>
          </p:cNvSpPr>
          <p:nvPr/>
        </p:nvSpPr>
        <p:spPr bwMode="auto">
          <a:xfrm flipV="1">
            <a:off x="5892800" y="17145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9" name="Line 34"/>
          <p:cNvSpPr>
            <a:spLocks noChangeShapeType="1"/>
          </p:cNvSpPr>
          <p:nvPr/>
        </p:nvSpPr>
        <p:spPr bwMode="auto">
          <a:xfrm>
            <a:off x="5892800" y="1866900"/>
            <a:ext cx="3556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60" name="Line 35"/>
          <p:cNvSpPr>
            <a:spLocks noChangeShapeType="1"/>
          </p:cNvSpPr>
          <p:nvPr/>
        </p:nvSpPr>
        <p:spPr bwMode="auto">
          <a:xfrm>
            <a:off x="5892800" y="18669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1" name="Line 36"/>
          <p:cNvSpPr>
            <a:spLocks noChangeShapeType="1"/>
          </p:cNvSpPr>
          <p:nvPr/>
        </p:nvSpPr>
        <p:spPr bwMode="auto">
          <a:xfrm>
            <a:off x="5892801" y="1866900"/>
            <a:ext cx="373063" cy="3048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2" name="Text Box 39"/>
          <p:cNvSpPr txBox="1">
            <a:spLocks noChangeArrowheads="1"/>
          </p:cNvSpPr>
          <p:nvPr/>
        </p:nvSpPr>
        <p:spPr bwMode="auto">
          <a:xfrm>
            <a:off x="6027738" y="609600"/>
            <a:ext cx="830262" cy="36933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3366"/>
                </a:solidFill>
              </a:rPr>
              <a:t>CID</a:t>
            </a:r>
          </a:p>
        </p:txBody>
      </p:sp>
      <p:sp>
        <p:nvSpPr>
          <p:cNvPr id="1063" name="Oval 40"/>
          <p:cNvSpPr>
            <a:spLocks noChangeArrowheads="1"/>
          </p:cNvSpPr>
          <p:nvPr/>
        </p:nvSpPr>
        <p:spPr bwMode="auto">
          <a:xfrm>
            <a:off x="9601201" y="1619250"/>
            <a:ext cx="68263" cy="323850"/>
          </a:xfrm>
          <a:prstGeom prst="ellipse">
            <a:avLst/>
          </a:prstGeom>
          <a:solidFill>
            <a:srgbClr val="FFFF00"/>
          </a:solidFill>
          <a:ln w="9525">
            <a:solidFill>
              <a:schemeClr val="tx1"/>
            </a:solidFill>
            <a:round/>
            <a:headEnd/>
            <a:tailEnd/>
          </a:ln>
        </p:spPr>
        <p:txBody>
          <a:bodyPr wrap="none" anchor="ctr"/>
          <a:lstStyle/>
          <a:p>
            <a:endParaRPr lang="en-US">
              <a:solidFill>
                <a:srgbClr val="003366"/>
              </a:solidFill>
            </a:endParaRPr>
          </a:p>
        </p:txBody>
      </p:sp>
      <p:sp>
        <p:nvSpPr>
          <p:cNvPr id="1064" name="Freeform 41"/>
          <p:cNvSpPr>
            <a:spLocks/>
          </p:cNvSpPr>
          <p:nvPr/>
        </p:nvSpPr>
        <p:spPr bwMode="auto">
          <a:xfrm>
            <a:off x="9634539" y="1619250"/>
            <a:ext cx="339725" cy="552450"/>
          </a:xfrm>
          <a:custGeom>
            <a:avLst/>
            <a:gdLst>
              <a:gd name="T0" fmla="*/ 0 w 240"/>
              <a:gd name="T1" fmla="*/ 0 h 348"/>
              <a:gd name="T2" fmla="*/ 2147483647 w 240"/>
              <a:gd name="T3" fmla="*/ 2147483647 h 348"/>
              <a:gd name="T4" fmla="*/ 2147483647 w 240"/>
              <a:gd name="T5" fmla="*/ 2147483647 h 348"/>
              <a:gd name="T6" fmla="*/ 0 60000 65536"/>
              <a:gd name="T7" fmla="*/ 0 60000 65536"/>
              <a:gd name="T8" fmla="*/ 0 60000 65536"/>
              <a:gd name="T9" fmla="*/ 0 w 240"/>
              <a:gd name="T10" fmla="*/ 0 h 348"/>
              <a:gd name="T11" fmla="*/ 240 w 240"/>
              <a:gd name="T12" fmla="*/ 348 h 348"/>
            </a:gdLst>
            <a:ahLst/>
            <a:cxnLst>
              <a:cxn ang="T6">
                <a:pos x="T0" y="T1"/>
              </a:cxn>
              <a:cxn ang="T7">
                <a:pos x="T2" y="T3"/>
              </a:cxn>
              <a:cxn ang="T8">
                <a:pos x="T4" y="T5"/>
              </a:cxn>
            </a:cxnLst>
            <a:rect l="T9" t="T10" r="T11" b="T12"/>
            <a:pathLst>
              <a:path w="240" h="348">
                <a:moveTo>
                  <a:pt x="0" y="0"/>
                </a:moveTo>
                <a:cubicBezTo>
                  <a:pt x="70" y="13"/>
                  <a:pt x="140" y="26"/>
                  <a:pt x="180" y="84"/>
                </a:cubicBezTo>
                <a:cubicBezTo>
                  <a:pt x="220" y="142"/>
                  <a:pt x="230" y="245"/>
                  <a:pt x="240" y="34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5" name="Freeform 42"/>
          <p:cNvSpPr>
            <a:spLocks/>
          </p:cNvSpPr>
          <p:nvPr/>
        </p:nvSpPr>
        <p:spPr bwMode="auto">
          <a:xfrm>
            <a:off x="9634539" y="1939926"/>
            <a:ext cx="339725" cy="250825"/>
          </a:xfrm>
          <a:custGeom>
            <a:avLst/>
            <a:gdLst>
              <a:gd name="T0" fmla="*/ 0 w 240"/>
              <a:gd name="T1" fmla="*/ 2147483647 h 158"/>
              <a:gd name="T2" fmla="*/ 2147483647 w 240"/>
              <a:gd name="T3" fmla="*/ 2147483647 h 158"/>
              <a:gd name="T4" fmla="*/ 2147483647 w 240"/>
              <a:gd name="T5" fmla="*/ 2147483647 h 158"/>
              <a:gd name="T6" fmla="*/ 0 60000 65536"/>
              <a:gd name="T7" fmla="*/ 0 60000 65536"/>
              <a:gd name="T8" fmla="*/ 0 60000 65536"/>
              <a:gd name="T9" fmla="*/ 0 w 240"/>
              <a:gd name="T10" fmla="*/ 0 h 158"/>
              <a:gd name="T11" fmla="*/ 240 w 240"/>
              <a:gd name="T12" fmla="*/ 158 h 158"/>
            </a:gdLst>
            <a:ahLst/>
            <a:cxnLst>
              <a:cxn ang="T6">
                <a:pos x="T0" y="T1"/>
              </a:cxn>
              <a:cxn ang="T7">
                <a:pos x="T2" y="T3"/>
              </a:cxn>
              <a:cxn ang="T8">
                <a:pos x="T4" y="T5"/>
              </a:cxn>
            </a:cxnLst>
            <a:rect l="T9" t="T10" r="T11" b="T12"/>
            <a:pathLst>
              <a:path w="240" h="158">
                <a:moveTo>
                  <a:pt x="0" y="2"/>
                </a:moveTo>
                <a:cubicBezTo>
                  <a:pt x="64" y="1"/>
                  <a:pt x="128" y="0"/>
                  <a:pt x="168" y="26"/>
                </a:cubicBezTo>
                <a:cubicBezTo>
                  <a:pt x="208" y="52"/>
                  <a:pt x="224" y="105"/>
                  <a:pt x="240" y="15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6" name="Text Box 44"/>
          <p:cNvSpPr txBox="1">
            <a:spLocks noChangeArrowheads="1"/>
          </p:cNvSpPr>
          <p:nvPr/>
        </p:nvSpPr>
        <p:spPr bwMode="auto">
          <a:xfrm>
            <a:off x="3611563" y="3116263"/>
            <a:ext cx="755650" cy="366712"/>
          </a:xfrm>
          <a:prstGeom prst="rect">
            <a:avLst/>
          </a:prstGeom>
          <a:noFill/>
          <a:ln w="9525">
            <a:noFill/>
            <a:miter lim="800000"/>
            <a:headEnd/>
            <a:tailEnd/>
          </a:ln>
        </p:spPr>
        <p:txBody>
          <a:bodyPr wrap="none">
            <a:spAutoFit/>
          </a:bodyPr>
          <a:lstStyle/>
          <a:p>
            <a:pPr algn="ctr"/>
            <a:r>
              <a:rPr lang="en-US">
                <a:solidFill>
                  <a:srgbClr val="CC0000"/>
                </a:solidFill>
              </a:rPr>
              <a:t>521.7</a:t>
            </a:r>
          </a:p>
        </p:txBody>
      </p:sp>
      <p:sp>
        <p:nvSpPr>
          <p:cNvPr id="1067" name="Text Box 55"/>
          <p:cNvSpPr txBox="1">
            <a:spLocks noChangeArrowheads="1"/>
          </p:cNvSpPr>
          <p:nvPr/>
        </p:nvSpPr>
        <p:spPr bwMode="auto">
          <a:xfrm>
            <a:off x="8845550" y="3122613"/>
            <a:ext cx="755650" cy="366712"/>
          </a:xfrm>
          <a:prstGeom prst="rect">
            <a:avLst/>
          </a:prstGeom>
          <a:noFill/>
          <a:ln w="9525">
            <a:noFill/>
            <a:miter lim="800000"/>
            <a:headEnd/>
            <a:tailEnd/>
          </a:ln>
        </p:spPr>
        <p:txBody>
          <a:bodyPr wrap="none">
            <a:spAutoFit/>
          </a:bodyPr>
          <a:lstStyle/>
          <a:p>
            <a:pPr algn="ctr"/>
            <a:r>
              <a:rPr lang="en-US">
                <a:solidFill>
                  <a:srgbClr val="0000CC"/>
                </a:solidFill>
              </a:rPr>
              <a:t>757.6</a:t>
            </a:r>
          </a:p>
        </p:txBody>
      </p:sp>
      <p:sp>
        <p:nvSpPr>
          <p:cNvPr id="1068" name="Text Box 56"/>
          <p:cNvSpPr txBox="1">
            <a:spLocks noChangeArrowheads="1"/>
          </p:cNvSpPr>
          <p:nvPr/>
        </p:nvSpPr>
        <p:spPr bwMode="auto">
          <a:xfrm>
            <a:off x="4098925" y="573088"/>
            <a:ext cx="492443" cy="369332"/>
          </a:xfrm>
          <a:prstGeom prst="rect">
            <a:avLst/>
          </a:prstGeom>
          <a:noFill/>
          <a:ln w="9525">
            <a:noFill/>
            <a:miter lim="800000"/>
            <a:headEnd/>
            <a:tailEnd/>
          </a:ln>
        </p:spPr>
        <p:txBody>
          <a:bodyPr wrap="none">
            <a:spAutoFit/>
          </a:bodyPr>
          <a:lstStyle/>
          <a:p>
            <a:r>
              <a:rPr lang="en-US" b="1">
                <a:solidFill>
                  <a:srgbClr val="CC0000"/>
                </a:solidFill>
              </a:rPr>
              <a:t>Q1</a:t>
            </a:r>
          </a:p>
        </p:txBody>
      </p:sp>
      <p:sp>
        <p:nvSpPr>
          <p:cNvPr id="1069" name="Text Box 57"/>
          <p:cNvSpPr txBox="1">
            <a:spLocks noChangeArrowheads="1"/>
          </p:cNvSpPr>
          <p:nvPr/>
        </p:nvSpPr>
        <p:spPr bwMode="auto">
          <a:xfrm>
            <a:off x="8172450" y="573088"/>
            <a:ext cx="492443" cy="369332"/>
          </a:xfrm>
          <a:prstGeom prst="rect">
            <a:avLst/>
          </a:prstGeom>
          <a:noFill/>
          <a:ln w="9525">
            <a:noFill/>
            <a:miter lim="800000"/>
            <a:headEnd/>
            <a:tailEnd/>
          </a:ln>
        </p:spPr>
        <p:txBody>
          <a:bodyPr wrap="none">
            <a:spAutoFit/>
          </a:bodyPr>
          <a:lstStyle/>
          <a:p>
            <a:r>
              <a:rPr lang="en-US" b="1">
                <a:solidFill>
                  <a:srgbClr val="0000CC"/>
                </a:solidFill>
              </a:rPr>
              <a:t>Q3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8"/>
          <p:cNvPicPr>
            <a:picLocks noChangeAspect="1" noChangeArrowheads="1"/>
          </p:cNvPicPr>
          <p:nvPr/>
        </p:nvPicPr>
        <p:blipFill>
          <a:blip r:embed="rId2" cstate="print"/>
          <a:srcRect/>
          <a:stretch>
            <a:fillRect/>
          </a:stretch>
        </p:blipFill>
        <p:spPr bwMode="auto">
          <a:xfrm>
            <a:off x="7408863" y="593725"/>
            <a:ext cx="2559050" cy="1004888"/>
          </a:xfrm>
          <a:prstGeom prst="rect">
            <a:avLst/>
          </a:prstGeom>
          <a:noFill/>
          <a:ln w="38100">
            <a:noFill/>
            <a:miter lim="800000"/>
            <a:headEnd/>
            <a:tailEnd/>
          </a:ln>
        </p:spPr>
      </p:pic>
      <p:pic>
        <p:nvPicPr>
          <p:cNvPr id="2053" name="Picture 10"/>
          <p:cNvPicPr>
            <a:picLocks noChangeAspect="1" noChangeArrowheads="1"/>
          </p:cNvPicPr>
          <p:nvPr/>
        </p:nvPicPr>
        <p:blipFill>
          <a:blip r:embed="rId3" cstate="print"/>
          <a:srcRect/>
          <a:stretch>
            <a:fillRect/>
          </a:stretch>
        </p:blipFill>
        <p:spPr bwMode="auto">
          <a:xfrm>
            <a:off x="7408863" y="1263650"/>
            <a:ext cx="2559050" cy="1004888"/>
          </a:xfrm>
          <a:prstGeom prst="rect">
            <a:avLst/>
          </a:prstGeom>
          <a:noFill/>
          <a:ln w="38100">
            <a:noFill/>
            <a:miter lim="800000"/>
            <a:headEnd/>
            <a:tailEnd/>
          </a:ln>
        </p:spPr>
      </p:pic>
      <p:graphicFrame>
        <p:nvGraphicFramePr>
          <p:cNvPr id="2050" name="Object 11"/>
          <p:cNvGraphicFramePr>
            <a:graphicFrameLocks noChangeAspect="1"/>
          </p:cNvGraphicFramePr>
          <p:nvPr/>
        </p:nvGraphicFramePr>
        <p:xfrm>
          <a:off x="7408863" y="1931989"/>
          <a:ext cx="2559050" cy="1004887"/>
        </p:xfrm>
        <a:graphic>
          <a:graphicData uri="http://schemas.openxmlformats.org/presentationml/2006/ole">
            <mc:AlternateContent xmlns:mc="http://schemas.openxmlformats.org/markup-compatibility/2006">
              <mc:Choice xmlns:v="urn:schemas-microsoft-com:vml" Requires="v">
                <p:oleObj name="Graph" r:id="rId4" imgW="6361920" imgH="2499840" progId="Origin50.Graph">
                  <p:embed/>
                </p:oleObj>
              </mc:Choice>
              <mc:Fallback>
                <p:oleObj name="Graph" r:id="rId4" imgW="6361920" imgH="2499840" progId="Origin50.Graph">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863" y="193198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4" name="Picture 12"/>
          <p:cNvPicPr>
            <a:picLocks noChangeAspect="1" noChangeArrowheads="1"/>
          </p:cNvPicPr>
          <p:nvPr/>
        </p:nvPicPr>
        <p:blipFill>
          <a:blip r:embed="rId6" cstate="print"/>
          <a:srcRect/>
          <a:stretch>
            <a:fillRect/>
          </a:stretch>
        </p:blipFill>
        <p:spPr bwMode="auto">
          <a:xfrm>
            <a:off x="7408863" y="2601914"/>
            <a:ext cx="2559050" cy="1004887"/>
          </a:xfrm>
          <a:prstGeom prst="rect">
            <a:avLst/>
          </a:prstGeom>
          <a:noFill/>
          <a:ln w="38100">
            <a:noFill/>
            <a:miter lim="800000"/>
            <a:headEnd/>
            <a:tailEnd/>
          </a:ln>
        </p:spPr>
      </p:pic>
      <p:graphicFrame>
        <p:nvGraphicFramePr>
          <p:cNvPr id="2051" name="Object 13"/>
          <p:cNvGraphicFramePr>
            <a:graphicFrameLocks noChangeAspect="1"/>
          </p:cNvGraphicFramePr>
          <p:nvPr/>
        </p:nvGraphicFramePr>
        <p:xfrm>
          <a:off x="7408863" y="3271839"/>
          <a:ext cx="2559050" cy="1004887"/>
        </p:xfrm>
        <a:graphic>
          <a:graphicData uri="http://schemas.openxmlformats.org/presentationml/2006/ole">
            <mc:AlternateContent xmlns:mc="http://schemas.openxmlformats.org/markup-compatibility/2006">
              <mc:Choice xmlns:v="urn:schemas-microsoft-com:vml" Requires="v">
                <p:oleObj name="Graph" r:id="rId7" imgW="6361920" imgH="2499840" progId="Origin50.Graph">
                  <p:embed/>
                </p:oleObj>
              </mc:Choice>
              <mc:Fallback>
                <p:oleObj name="Graph" r:id="rId7" imgW="6361920" imgH="2499840" progId="Origin50.Graph">
                  <p:embed/>
                  <p:pic>
                    <p:nvPicPr>
                      <p:cNvPr id="205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863" y="327183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5" name="Picture 14"/>
          <p:cNvPicPr>
            <a:picLocks noChangeAspect="1" noChangeArrowheads="1"/>
          </p:cNvPicPr>
          <p:nvPr/>
        </p:nvPicPr>
        <p:blipFill>
          <a:blip r:embed="rId9" cstate="print"/>
          <a:srcRect/>
          <a:stretch>
            <a:fillRect/>
          </a:stretch>
        </p:blipFill>
        <p:spPr bwMode="auto">
          <a:xfrm>
            <a:off x="7408863" y="3940175"/>
            <a:ext cx="2559050" cy="1004888"/>
          </a:xfrm>
          <a:prstGeom prst="rect">
            <a:avLst/>
          </a:prstGeom>
          <a:noFill/>
          <a:ln w="38100">
            <a:noFill/>
            <a:miter lim="800000"/>
            <a:headEnd/>
            <a:tailEnd/>
          </a:ln>
        </p:spPr>
      </p:pic>
      <p:pic>
        <p:nvPicPr>
          <p:cNvPr id="2056" name="Picture 15"/>
          <p:cNvPicPr>
            <a:picLocks noChangeAspect="1" noChangeArrowheads="1"/>
          </p:cNvPicPr>
          <p:nvPr/>
        </p:nvPicPr>
        <p:blipFill>
          <a:blip r:embed="rId10" cstate="print"/>
          <a:srcRect/>
          <a:stretch>
            <a:fillRect/>
          </a:stretch>
        </p:blipFill>
        <p:spPr bwMode="auto">
          <a:xfrm>
            <a:off x="7408863" y="4610100"/>
            <a:ext cx="2559050" cy="1004888"/>
          </a:xfrm>
          <a:prstGeom prst="rect">
            <a:avLst/>
          </a:prstGeom>
          <a:noFill/>
          <a:ln w="38100">
            <a:noFill/>
            <a:miter lim="800000"/>
            <a:headEnd/>
            <a:tailEnd/>
          </a:ln>
        </p:spPr>
      </p:pic>
      <p:pic>
        <p:nvPicPr>
          <p:cNvPr id="2057" name="Picture 17"/>
          <p:cNvPicPr>
            <a:picLocks noChangeAspect="1" noChangeArrowheads="1"/>
          </p:cNvPicPr>
          <p:nvPr/>
        </p:nvPicPr>
        <p:blipFill>
          <a:blip r:embed="rId11" cstate="print"/>
          <a:srcRect/>
          <a:stretch>
            <a:fillRect/>
          </a:stretch>
        </p:blipFill>
        <p:spPr bwMode="auto">
          <a:xfrm>
            <a:off x="7408863" y="5280026"/>
            <a:ext cx="2532062" cy="995363"/>
          </a:xfrm>
          <a:prstGeom prst="rect">
            <a:avLst/>
          </a:prstGeom>
          <a:noFill/>
          <a:ln w="38100">
            <a:noFill/>
            <a:miter lim="800000"/>
            <a:headEnd/>
            <a:tailEnd/>
          </a:ln>
        </p:spPr>
      </p:pic>
      <p:pic>
        <p:nvPicPr>
          <p:cNvPr id="2058" name="Picture 18"/>
          <p:cNvPicPr>
            <a:picLocks noChangeAspect="1" noChangeArrowheads="1"/>
          </p:cNvPicPr>
          <p:nvPr/>
        </p:nvPicPr>
        <p:blipFill>
          <a:blip r:embed="rId12" cstate="print"/>
          <a:srcRect/>
          <a:stretch>
            <a:fillRect/>
          </a:stretch>
        </p:blipFill>
        <p:spPr bwMode="auto">
          <a:xfrm>
            <a:off x="7408863" y="5938838"/>
            <a:ext cx="2532062" cy="995362"/>
          </a:xfrm>
          <a:prstGeom prst="rect">
            <a:avLst/>
          </a:prstGeom>
          <a:noFill/>
          <a:ln w="38100">
            <a:noFill/>
            <a:miter lim="800000"/>
            <a:headEnd/>
            <a:tailEnd/>
          </a:ln>
        </p:spPr>
      </p:pic>
      <p:sp>
        <p:nvSpPr>
          <p:cNvPr id="2059" name="Rectangle 19"/>
          <p:cNvSpPr>
            <a:spLocks noChangeArrowheads="1"/>
          </p:cNvSpPr>
          <p:nvPr/>
        </p:nvSpPr>
        <p:spPr bwMode="auto">
          <a:xfrm>
            <a:off x="1603375" y="96839"/>
            <a:ext cx="5810250" cy="6554787"/>
          </a:xfrm>
          <a:prstGeom prst="rect">
            <a:avLst/>
          </a:prstGeom>
          <a:noFill/>
          <a:ln w="38100">
            <a:noFill/>
            <a:miter lim="800000"/>
            <a:headEnd/>
            <a:tailEnd/>
          </a:ln>
        </p:spPr>
        <p:txBody>
          <a:bodyPr wrap="none" lIns="91410" tIns="45706" rIns="91410" bIns="45706" anchor="ctr">
            <a:spAutoFit/>
          </a:bodyPr>
          <a:lstStyle/>
          <a:p>
            <a:pPr>
              <a:spcAft>
                <a:spcPts val="2000"/>
              </a:spcAft>
            </a:pPr>
            <a:r>
              <a:rPr lang="en-US" sz="2700" b="1" u="sng">
                <a:solidFill>
                  <a:srgbClr val="000000"/>
                </a:solidFill>
                <a:latin typeface="Courier New" pitchFamily="49" charset="0"/>
                <a:cs typeface="Courier New" pitchFamily="49" charset="0"/>
              </a:rPr>
              <a:t>Precursor Ion &gt; Product Ion</a:t>
            </a:r>
          </a:p>
          <a:p>
            <a:pPr>
              <a:spcAft>
                <a:spcPts val="2000"/>
              </a:spcAft>
            </a:pPr>
            <a:r>
              <a:rPr lang="en-US" sz="2700">
                <a:solidFill>
                  <a:srgbClr val="FF0000"/>
                </a:solidFill>
                <a:latin typeface="Courier New" pitchFamily="49" charset="0"/>
                <a:cs typeface="Courier New" pitchFamily="49" charset="0"/>
              </a:rPr>
              <a:t>TGASEAVPSEGK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SAEAVPSEGK</a:t>
            </a:r>
          </a:p>
        </p:txBody>
      </p:sp>
      <p:sp>
        <p:nvSpPr>
          <p:cNvPr id="2060" name="Text Box 54"/>
          <p:cNvSpPr txBox="1">
            <a:spLocks noChangeArrowheads="1"/>
          </p:cNvSpPr>
          <p:nvPr/>
        </p:nvSpPr>
        <p:spPr bwMode="auto">
          <a:xfrm>
            <a:off x="8856664" y="939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204.13</a:t>
            </a:r>
          </a:p>
        </p:txBody>
      </p:sp>
      <p:sp>
        <p:nvSpPr>
          <p:cNvPr id="2061" name="Text Box 55"/>
          <p:cNvSpPr txBox="1">
            <a:spLocks noChangeArrowheads="1"/>
          </p:cNvSpPr>
          <p:nvPr/>
        </p:nvSpPr>
        <p:spPr bwMode="auto">
          <a:xfrm>
            <a:off x="8856664" y="1593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333.18</a:t>
            </a:r>
          </a:p>
        </p:txBody>
      </p:sp>
      <p:sp>
        <p:nvSpPr>
          <p:cNvPr id="2062" name="Text Box 56"/>
          <p:cNvSpPr txBox="1">
            <a:spLocks noChangeArrowheads="1"/>
          </p:cNvSpPr>
          <p:nvPr/>
        </p:nvSpPr>
        <p:spPr bwMode="auto">
          <a:xfrm>
            <a:off x="8856664" y="2279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420.21</a:t>
            </a:r>
          </a:p>
        </p:txBody>
      </p:sp>
      <p:sp>
        <p:nvSpPr>
          <p:cNvPr id="2063" name="Text Box 57"/>
          <p:cNvSpPr txBox="1">
            <a:spLocks noChangeArrowheads="1"/>
          </p:cNvSpPr>
          <p:nvPr/>
        </p:nvSpPr>
        <p:spPr bwMode="auto">
          <a:xfrm>
            <a:off x="8856664" y="29210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517.26</a:t>
            </a:r>
          </a:p>
        </p:txBody>
      </p:sp>
      <p:sp>
        <p:nvSpPr>
          <p:cNvPr id="2064" name="Text Box 58"/>
          <p:cNvSpPr txBox="1">
            <a:spLocks noChangeArrowheads="1"/>
          </p:cNvSpPr>
          <p:nvPr/>
        </p:nvSpPr>
        <p:spPr bwMode="auto">
          <a:xfrm>
            <a:off x="8856664" y="3606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616.33</a:t>
            </a:r>
          </a:p>
        </p:txBody>
      </p:sp>
      <p:sp>
        <p:nvSpPr>
          <p:cNvPr id="2065" name="Text Box 59"/>
          <p:cNvSpPr txBox="1">
            <a:spLocks noChangeArrowheads="1"/>
          </p:cNvSpPr>
          <p:nvPr/>
        </p:nvSpPr>
        <p:spPr bwMode="auto">
          <a:xfrm>
            <a:off x="8856664" y="42100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687.37</a:t>
            </a:r>
          </a:p>
        </p:txBody>
      </p:sp>
      <p:sp>
        <p:nvSpPr>
          <p:cNvPr id="2066" name="Text Box 60"/>
          <p:cNvSpPr txBox="1">
            <a:spLocks noChangeArrowheads="1"/>
          </p:cNvSpPr>
          <p:nvPr/>
        </p:nvSpPr>
        <p:spPr bwMode="auto">
          <a:xfrm>
            <a:off x="8856664" y="4895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816.41</a:t>
            </a:r>
          </a:p>
        </p:txBody>
      </p:sp>
      <p:sp>
        <p:nvSpPr>
          <p:cNvPr id="2067" name="Text Box 61"/>
          <p:cNvSpPr txBox="1">
            <a:spLocks noChangeArrowheads="1"/>
          </p:cNvSpPr>
          <p:nvPr/>
        </p:nvSpPr>
        <p:spPr bwMode="auto">
          <a:xfrm>
            <a:off x="8856664" y="5454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903.44</a:t>
            </a:r>
          </a:p>
        </p:txBody>
      </p:sp>
      <p:sp>
        <p:nvSpPr>
          <p:cNvPr id="2068" name="Text Box 62"/>
          <p:cNvSpPr txBox="1">
            <a:spLocks noChangeArrowheads="1"/>
          </p:cNvSpPr>
          <p:nvPr/>
        </p:nvSpPr>
        <p:spPr bwMode="auto">
          <a:xfrm>
            <a:off x="8856664" y="61404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1031.5</a:t>
            </a:r>
          </a:p>
        </p:txBody>
      </p:sp>
      <p:sp>
        <p:nvSpPr>
          <p:cNvPr id="2069" name="Text Box 65"/>
          <p:cNvSpPr txBox="1">
            <a:spLocks noChangeArrowheads="1"/>
          </p:cNvSpPr>
          <p:nvPr/>
        </p:nvSpPr>
        <p:spPr bwMode="auto">
          <a:xfrm>
            <a:off x="7866064" y="91598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y2</a:t>
            </a:r>
          </a:p>
        </p:txBody>
      </p:sp>
      <p:sp>
        <p:nvSpPr>
          <p:cNvPr id="2070" name="Text Box 66"/>
          <p:cNvSpPr txBox="1">
            <a:spLocks noChangeArrowheads="1"/>
          </p:cNvSpPr>
          <p:nvPr/>
        </p:nvSpPr>
        <p:spPr bwMode="auto">
          <a:xfrm>
            <a:off x="7866064" y="157797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y3</a:t>
            </a:r>
          </a:p>
        </p:txBody>
      </p:sp>
      <p:sp>
        <p:nvSpPr>
          <p:cNvPr id="2071" name="Text Box 67"/>
          <p:cNvSpPr txBox="1">
            <a:spLocks noChangeArrowheads="1"/>
          </p:cNvSpPr>
          <p:nvPr/>
        </p:nvSpPr>
        <p:spPr bwMode="auto">
          <a:xfrm>
            <a:off x="7866064" y="223996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y4</a:t>
            </a:r>
          </a:p>
        </p:txBody>
      </p:sp>
      <p:sp>
        <p:nvSpPr>
          <p:cNvPr id="2072" name="Text Box 68"/>
          <p:cNvSpPr txBox="1">
            <a:spLocks noChangeArrowheads="1"/>
          </p:cNvSpPr>
          <p:nvPr/>
        </p:nvSpPr>
        <p:spPr bwMode="auto">
          <a:xfrm>
            <a:off x="7866064" y="290195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y5</a:t>
            </a:r>
          </a:p>
        </p:txBody>
      </p:sp>
      <p:sp>
        <p:nvSpPr>
          <p:cNvPr id="2073" name="Text Box 69"/>
          <p:cNvSpPr txBox="1">
            <a:spLocks noChangeArrowheads="1"/>
          </p:cNvSpPr>
          <p:nvPr/>
        </p:nvSpPr>
        <p:spPr bwMode="auto">
          <a:xfrm>
            <a:off x="7866064" y="356393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y6</a:t>
            </a:r>
          </a:p>
        </p:txBody>
      </p:sp>
      <p:sp>
        <p:nvSpPr>
          <p:cNvPr id="2074" name="Text Box 70"/>
          <p:cNvSpPr txBox="1">
            <a:spLocks noChangeArrowheads="1"/>
          </p:cNvSpPr>
          <p:nvPr/>
        </p:nvSpPr>
        <p:spPr bwMode="auto">
          <a:xfrm>
            <a:off x="7866064" y="422592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y7</a:t>
            </a:r>
          </a:p>
        </p:txBody>
      </p:sp>
      <p:sp>
        <p:nvSpPr>
          <p:cNvPr id="2075" name="Text Box 71"/>
          <p:cNvSpPr txBox="1">
            <a:spLocks noChangeArrowheads="1"/>
          </p:cNvSpPr>
          <p:nvPr/>
        </p:nvSpPr>
        <p:spPr bwMode="auto">
          <a:xfrm>
            <a:off x="7866064" y="478631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y8</a:t>
            </a:r>
          </a:p>
        </p:txBody>
      </p:sp>
      <p:sp>
        <p:nvSpPr>
          <p:cNvPr id="2076" name="Text Box 72"/>
          <p:cNvSpPr txBox="1">
            <a:spLocks noChangeArrowheads="1"/>
          </p:cNvSpPr>
          <p:nvPr/>
        </p:nvSpPr>
        <p:spPr bwMode="auto">
          <a:xfrm>
            <a:off x="7866064" y="544830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y9</a:t>
            </a:r>
          </a:p>
        </p:txBody>
      </p:sp>
      <p:sp>
        <p:nvSpPr>
          <p:cNvPr id="2077" name="Text Box 73"/>
          <p:cNvSpPr txBox="1">
            <a:spLocks noChangeArrowheads="1"/>
          </p:cNvSpPr>
          <p:nvPr/>
        </p:nvSpPr>
        <p:spPr bwMode="auto">
          <a:xfrm>
            <a:off x="7866063" y="6110289"/>
            <a:ext cx="569912"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y10</a:t>
            </a:r>
          </a:p>
        </p:txBody>
      </p:sp>
      <p:sp>
        <p:nvSpPr>
          <p:cNvPr id="2078" name="TextBox 34"/>
          <p:cNvSpPr txBox="1">
            <a:spLocks noChangeArrowheads="1"/>
          </p:cNvSpPr>
          <p:nvPr/>
        </p:nvSpPr>
        <p:spPr bwMode="auto">
          <a:xfrm>
            <a:off x="7720014" y="179389"/>
            <a:ext cx="2898775" cy="422275"/>
          </a:xfrm>
          <a:prstGeom prst="rect">
            <a:avLst/>
          </a:prstGeom>
          <a:noFill/>
          <a:ln w="9525">
            <a:noFill/>
            <a:miter lim="800000"/>
            <a:headEnd/>
            <a:tailEnd/>
          </a:ln>
        </p:spPr>
        <p:txBody>
          <a:bodyPr wrap="none" lIns="82936" tIns="41469" rIns="82936" bIns="41469">
            <a:spAutoFit/>
          </a:bodyPr>
          <a:lstStyle/>
          <a:p>
            <a:pPr algn="ctr"/>
            <a:r>
              <a:rPr lang="en-US" sz="2200">
                <a:solidFill>
                  <a:srgbClr val="002060"/>
                </a:solidFill>
              </a:rPr>
              <a:t>SRM Chromatograms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2070100" y="-141288"/>
          <a:ext cx="4483100" cy="3798888"/>
        </p:xfrm>
        <a:graphic>
          <a:graphicData uri="http://schemas.openxmlformats.org/presentationml/2006/ole">
            <mc:AlternateContent xmlns:mc="http://schemas.openxmlformats.org/markup-compatibility/2006">
              <mc:Choice xmlns:v="urn:schemas-microsoft-com:vml" Requires="v">
                <p:oleObj name="Graph" r:id="rId2" imgW="3589920" imgH="3039840" progId="Origin50.Graph">
                  <p:embed/>
                </p:oleObj>
              </mc:Choice>
              <mc:Fallback>
                <p:oleObj name="Graph" r:id="rId2" imgW="3589920" imgH="3039840" progId="Origin50.Graph">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141288"/>
                        <a:ext cx="4483100" cy="37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8" name="Text Box 10"/>
          <p:cNvSpPr txBox="1">
            <a:spLocks noChangeArrowheads="1"/>
          </p:cNvSpPr>
          <p:nvPr/>
        </p:nvSpPr>
        <p:spPr bwMode="auto">
          <a:xfrm rot="16200000">
            <a:off x="299244" y="4731544"/>
            <a:ext cx="3124200" cy="366712"/>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Synthetic Peptide Standards</a:t>
            </a:r>
          </a:p>
        </p:txBody>
      </p:sp>
      <p:sp>
        <p:nvSpPr>
          <p:cNvPr id="7183" name="Freeform 15"/>
          <p:cNvSpPr>
            <a:spLocks/>
          </p:cNvSpPr>
          <p:nvPr/>
        </p:nvSpPr>
        <p:spPr bwMode="auto">
          <a:xfrm>
            <a:off x="45720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graphicFrame>
        <p:nvGraphicFramePr>
          <p:cNvPr id="2051" name="Object 3"/>
          <p:cNvGraphicFramePr>
            <a:graphicFrameLocks noChangeAspect="1"/>
          </p:cNvGraphicFramePr>
          <p:nvPr/>
        </p:nvGraphicFramePr>
        <p:xfrm>
          <a:off x="5867400" y="-150813"/>
          <a:ext cx="4470400" cy="3805238"/>
        </p:xfrm>
        <a:graphic>
          <a:graphicData uri="http://schemas.openxmlformats.org/presentationml/2006/ole">
            <mc:AlternateContent xmlns:mc="http://schemas.openxmlformats.org/markup-compatibility/2006">
              <mc:Choice xmlns:v="urn:schemas-microsoft-com:vml" Requires="v">
                <p:oleObj name="Graph" r:id="rId4" imgW="3572640" imgH="3039840" progId="Origin50.Graph">
                  <p:embed/>
                </p:oleObj>
              </mc:Choice>
              <mc:Fallback>
                <p:oleObj name="Graph" r:id="rId4" imgW="3572640" imgH="3039840" progId="Origin50.Graph">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50813"/>
                        <a:ext cx="44704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 Box 4"/>
          <p:cNvSpPr txBox="1">
            <a:spLocks noChangeArrowheads="1"/>
          </p:cNvSpPr>
          <p:nvPr/>
        </p:nvSpPr>
        <p:spPr bwMode="auto">
          <a:xfrm rot="16200000">
            <a:off x="450057" y="1380332"/>
            <a:ext cx="2819400" cy="366713"/>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Worm Homogenate 25 µg</a:t>
            </a:r>
          </a:p>
        </p:txBody>
      </p:sp>
      <p:graphicFrame>
        <p:nvGraphicFramePr>
          <p:cNvPr id="7174" name="Object 6"/>
          <p:cNvGraphicFramePr>
            <a:graphicFrameLocks noChangeAspect="1"/>
          </p:cNvGraphicFramePr>
          <p:nvPr/>
        </p:nvGraphicFramePr>
        <p:xfrm>
          <a:off x="2076451" y="3286126"/>
          <a:ext cx="4487863" cy="3800475"/>
        </p:xfrm>
        <a:graphic>
          <a:graphicData uri="http://schemas.openxmlformats.org/presentationml/2006/ole">
            <mc:AlternateContent xmlns:mc="http://schemas.openxmlformats.org/markup-compatibility/2006">
              <mc:Choice xmlns:v="urn:schemas-microsoft-com:vml" Requires="v">
                <p:oleObj name="Graph" r:id="rId6" imgW="3589920" imgH="3039840" progId="Origin50.Graph">
                  <p:embed/>
                </p:oleObj>
              </mc:Choice>
              <mc:Fallback>
                <p:oleObj name="Graph" r:id="rId6" imgW="3589920" imgH="3039840" progId="Origin50.Graph">
                  <p:embed/>
                  <p:pic>
                    <p:nvPicPr>
                      <p:cNvPr id="717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1" y="3286126"/>
                        <a:ext cx="4487863"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9"/>
          <p:cNvGraphicFramePr>
            <a:graphicFrameLocks noChangeAspect="1"/>
          </p:cNvGraphicFramePr>
          <p:nvPr/>
        </p:nvGraphicFramePr>
        <p:xfrm>
          <a:off x="5845176" y="3305176"/>
          <a:ext cx="4479925" cy="3781425"/>
        </p:xfrm>
        <a:graphic>
          <a:graphicData uri="http://schemas.openxmlformats.org/presentationml/2006/ole">
            <mc:AlternateContent xmlns:mc="http://schemas.openxmlformats.org/markup-compatibility/2006">
              <mc:Choice xmlns:v="urn:schemas-microsoft-com:vml" Requires="v">
                <p:oleObj name="Graph" r:id="rId8" imgW="3589920" imgH="3031200" progId="Origin50.Graph">
                  <p:embed/>
                </p:oleObj>
              </mc:Choice>
              <mc:Fallback>
                <p:oleObj name="Graph" r:id="rId8" imgW="3589920" imgH="3031200" progId="Origin50.Graph">
                  <p:embed/>
                  <p:pic>
                    <p:nvPicPr>
                      <p:cNvPr id="717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5176" y="3305176"/>
                        <a:ext cx="44799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Text Box 11"/>
          <p:cNvSpPr txBox="1">
            <a:spLocks noChangeArrowheads="1"/>
          </p:cNvSpPr>
          <p:nvPr/>
        </p:nvSpPr>
        <p:spPr bwMode="auto">
          <a:xfrm>
            <a:off x="2955925" y="3541714"/>
            <a:ext cx="1576388" cy="579437"/>
          </a:xfrm>
          <a:prstGeom prst="rect">
            <a:avLst/>
          </a:prstGeom>
          <a:noFill/>
          <a:ln w="9525">
            <a:noFill/>
            <a:miter lim="800000"/>
            <a:headEnd/>
            <a:tailEnd/>
          </a:ln>
        </p:spPr>
        <p:txBody>
          <a:bodyPr wrap="none">
            <a:spAutoFit/>
          </a:bodyPr>
          <a:lstStyle/>
          <a:p>
            <a:pPr>
              <a:defRPr/>
            </a:pPr>
            <a:r>
              <a:rPr lang="en-US">
                <a:solidFill>
                  <a:srgbClr val="003366"/>
                </a:solidFill>
              </a:rPr>
              <a:t>75 attomole</a:t>
            </a:r>
            <a:br>
              <a:rPr lang="en-US">
                <a:solidFill>
                  <a:srgbClr val="003366"/>
                </a:solidFill>
              </a:rPr>
            </a:br>
            <a:r>
              <a:rPr lang="en-US" sz="1400">
                <a:solidFill>
                  <a:srgbClr val="003366"/>
                </a:solidFill>
              </a:rPr>
              <a:t>IDATTHIGGVQIK</a:t>
            </a:r>
          </a:p>
        </p:txBody>
      </p:sp>
      <p:sp>
        <p:nvSpPr>
          <p:cNvPr id="7180" name="Text Box 12"/>
          <p:cNvSpPr txBox="1">
            <a:spLocks noChangeArrowheads="1"/>
          </p:cNvSpPr>
          <p:nvPr/>
        </p:nvSpPr>
        <p:spPr bwMode="auto">
          <a:xfrm>
            <a:off x="6781800" y="3581400"/>
            <a:ext cx="1631950" cy="579438"/>
          </a:xfrm>
          <a:prstGeom prst="rect">
            <a:avLst/>
          </a:prstGeom>
          <a:noFill/>
          <a:ln w="9525">
            <a:noFill/>
            <a:miter lim="800000"/>
            <a:headEnd/>
            <a:tailEnd/>
          </a:ln>
        </p:spPr>
        <p:txBody>
          <a:bodyPr wrap="none">
            <a:spAutoFit/>
          </a:bodyPr>
          <a:lstStyle/>
          <a:p>
            <a:pPr>
              <a:defRPr/>
            </a:pPr>
            <a:r>
              <a:rPr lang="en-US">
                <a:solidFill>
                  <a:srgbClr val="003366"/>
                </a:solidFill>
              </a:rPr>
              <a:t>7.5 femtomole</a:t>
            </a:r>
            <a:br>
              <a:rPr lang="en-US">
                <a:solidFill>
                  <a:srgbClr val="003366"/>
                </a:solidFill>
              </a:rPr>
            </a:br>
            <a:r>
              <a:rPr lang="en-US" sz="1400">
                <a:solidFill>
                  <a:srgbClr val="003366"/>
                </a:solidFill>
              </a:rPr>
              <a:t>QEDVVIEGWLHK</a:t>
            </a:r>
            <a:endParaRPr lang="en-US">
              <a:solidFill>
                <a:srgbClr val="003366"/>
              </a:solidFill>
            </a:endParaRPr>
          </a:p>
        </p:txBody>
      </p:sp>
      <p:sp>
        <p:nvSpPr>
          <p:cNvPr id="7184" name="Freeform 16"/>
          <p:cNvSpPr>
            <a:spLocks/>
          </p:cNvSpPr>
          <p:nvPr/>
        </p:nvSpPr>
        <p:spPr bwMode="auto">
          <a:xfrm flipH="1">
            <a:off x="86106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sp>
        <p:nvSpPr>
          <p:cNvPr id="3084" name="Rectangle 19"/>
          <p:cNvSpPr>
            <a:spLocks noChangeArrowheads="1"/>
          </p:cNvSpPr>
          <p:nvPr/>
        </p:nvSpPr>
        <p:spPr bwMode="auto">
          <a:xfrm>
            <a:off x="2919414" y="304800"/>
            <a:ext cx="1577163" cy="523220"/>
          </a:xfrm>
          <a:prstGeom prst="rect">
            <a:avLst/>
          </a:prstGeom>
          <a:noFill/>
          <a:ln w="38100">
            <a:noFill/>
            <a:miter lim="800000"/>
            <a:headEnd/>
            <a:tailEnd/>
          </a:ln>
        </p:spPr>
        <p:txBody>
          <a:bodyPr wrap="none">
            <a:spAutoFit/>
          </a:bodyPr>
          <a:lstStyle/>
          <a:p>
            <a:pPr>
              <a:defRPr/>
            </a:pPr>
            <a:r>
              <a:rPr lang="en-US" sz="1400">
                <a:solidFill>
                  <a:srgbClr val="003366"/>
                </a:solidFill>
              </a:rPr>
              <a:t>IDATTHIGGVQIK</a:t>
            </a:r>
            <a:br>
              <a:rPr lang="en-US" sz="1400">
                <a:solidFill>
                  <a:srgbClr val="003366"/>
                </a:solidFill>
              </a:rPr>
            </a:br>
            <a:r>
              <a:rPr lang="en-US" sz="1400">
                <a:solidFill>
                  <a:srgbClr val="003366"/>
                </a:solidFill>
              </a:rPr>
              <a:t>DAF-16</a:t>
            </a:r>
          </a:p>
        </p:txBody>
      </p:sp>
      <p:sp>
        <p:nvSpPr>
          <p:cNvPr id="3085" name="Rectangle 20"/>
          <p:cNvSpPr>
            <a:spLocks noChangeArrowheads="1"/>
          </p:cNvSpPr>
          <p:nvPr/>
        </p:nvSpPr>
        <p:spPr bwMode="auto">
          <a:xfrm>
            <a:off x="6705601" y="355600"/>
            <a:ext cx="1643399" cy="523220"/>
          </a:xfrm>
          <a:prstGeom prst="rect">
            <a:avLst/>
          </a:prstGeom>
          <a:noFill/>
          <a:ln w="38100">
            <a:noFill/>
            <a:miter lim="800000"/>
            <a:headEnd/>
            <a:tailEnd/>
          </a:ln>
        </p:spPr>
        <p:txBody>
          <a:bodyPr wrap="none">
            <a:spAutoFit/>
          </a:bodyPr>
          <a:lstStyle/>
          <a:p>
            <a:pPr>
              <a:defRPr/>
            </a:pPr>
            <a:r>
              <a:rPr lang="en-US" sz="1400">
                <a:solidFill>
                  <a:srgbClr val="003366"/>
                </a:solidFill>
              </a:rPr>
              <a:t>QEDVVIEGWLHK</a:t>
            </a:r>
            <a:br>
              <a:rPr lang="en-US" sz="1400">
                <a:solidFill>
                  <a:srgbClr val="003366"/>
                </a:solidFill>
              </a:rPr>
            </a:br>
            <a:r>
              <a:rPr lang="en-US" sz="1400">
                <a:solidFill>
                  <a:srgbClr val="003366"/>
                </a:solidFill>
              </a:rPr>
              <a:t>AKT-1</a:t>
            </a:r>
          </a:p>
        </p:txBody>
      </p:sp>
    </p:spTree>
    <p:extLst>
      <p:ext uri="{BB962C8B-B14F-4D97-AF65-F5344CB8AC3E}">
        <p14:creationId xmlns:p14="http://schemas.microsoft.com/office/powerpoint/2010/main" val="10591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163763" y="1141413"/>
          <a:ext cx="7440612" cy="5942012"/>
        </p:xfrm>
        <a:graphic>
          <a:graphicData uri="http://schemas.openxmlformats.org/presentationml/2006/ole">
            <mc:AlternateContent xmlns:mc="http://schemas.openxmlformats.org/markup-compatibility/2006">
              <mc:Choice xmlns:v="urn:schemas-microsoft-com:vml" Requires="v">
                <p:oleObj name="Graph" r:id="rId2" imgW="3729600" imgH="2977920" progId="Origin50.Graph">
                  <p:embed/>
                </p:oleObj>
              </mc:Choice>
              <mc:Fallback>
                <p:oleObj name="Graph" r:id="rId2" imgW="3729600" imgH="2977920" progId="Origin50.Graph">
                  <p:embed/>
                  <p:pic>
                    <p:nvPicPr>
                      <p:cNvPr id="61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1141413"/>
                        <a:ext cx="7440612" cy="594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itle 2"/>
          <p:cNvSpPr>
            <a:spLocks noGrp="1"/>
          </p:cNvSpPr>
          <p:nvPr>
            <p:ph type="title"/>
          </p:nvPr>
        </p:nvSpPr>
        <p:spPr/>
        <p:txBody>
          <a:bodyPr>
            <a:normAutofit fontScale="90000"/>
          </a:bodyPr>
          <a:lstStyle/>
          <a:p>
            <a:r>
              <a:rPr lang="en-US"/>
              <a:t>Dilution of the Yeast Protein PGI1 in Undepleted Human Plasma</a:t>
            </a:r>
          </a:p>
        </p:txBody>
      </p:sp>
      <p:sp>
        <p:nvSpPr>
          <p:cNvPr id="6148"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sp>
        <p:nvSpPr>
          <p:cNvPr id="6" name="Rectangle 5"/>
          <p:cNvSpPr/>
          <p:nvPr/>
        </p:nvSpPr>
        <p:spPr>
          <a:xfrm>
            <a:off x="3962400" y="5059363"/>
            <a:ext cx="808038"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19083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754" name="Group 2"/>
          <p:cNvGrpSpPr>
            <a:grpSpLocks/>
          </p:cNvGrpSpPr>
          <p:nvPr/>
        </p:nvGrpSpPr>
        <p:grpSpPr bwMode="auto">
          <a:xfrm>
            <a:off x="6208713" y="1155700"/>
            <a:ext cx="3916362" cy="4332288"/>
            <a:chOff x="624" y="967"/>
            <a:chExt cx="2467" cy="2729"/>
          </a:xfrm>
        </p:grpSpPr>
        <p:sp>
          <p:nvSpPr>
            <p:cNvPr id="202755" name="Oval 3"/>
            <p:cNvSpPr>
              <a:spLocks noChangeArrowheads="1"/>
            </p:cNvSpPr>
            <p:nvPr/>
          </p:nvSpPr>
          <p:spPr bwMode="auto">
            <a:xfrm>
              <a:off x="624" y="254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56" name="Text Box 4"/>
            <p:cNvSpPr txBox="1">
              <a:spLocks noChangeArrowheads="1"/>
            </p:cNvSpPr>
            <p:nvPr/>
          </p:nvSpPr>
          <p:spPr bwMode="auto">
            <a:xfrm rot="1476510">
              <a:off x="1200" y="211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sp>
          <p:nvSpPr>
            <p:cNvPr id="202757" name="Oval 5"/>
            <p:cNvSpPr>
              <a:spLocks noChangeArrowheads="1"/>
            </p:cNvSpPr>
            <p:nvPr/>
          </p:nvSpPr>
          <p:spPr bwMode="auto">
            <a:xfrm>
              <a:off x="1536" y="1920"/>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58" name="Group 6"/>
            <p:cNvGrpSpPr>
              <a:grpSpLocks/>
            </p:cNvGrpSpPr>
            <p:nvPr/>
          </p:nvGrpSpPr>
          <p:grpSpPr bwMode="auto">
            <a:xfrm>
              <a:off x="1342" y="967"/>
              <a:ext cx="436" cy="712"/>
              <a:chOff x="3199" y="2378"/>
              <a:chExt cx="436" cy="712"/>
            </a:xfrm>
          </p:grpSpPr>
          <p:sp>
            <p:nvSpPr>
              <p:cNvPr id="202759" name="Text Box 7"/>
              <p:cNvSpPr txBox="1">
                <a:spLocks noChangeArrowheads="1"/>
              </p:cNvSpPr>
              <p:nvPr/>
            </p:nvSpPr>
            <p:spPr bwMode="auto">
              <a:xfrm rot="11785629">
                <a:off x="3199" y="245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FF0000"/>
                    </a:solidFill>
                  </a:rPr>
                  <a:t>Y</a:t>
                </a:r>
              </a:p>
            </p:txBody>
          </p:sp>
          <p:sp>
            <p:nvSpPr>
              <p:cNvPr id="202760" name="Oval 8"/>
              <p:cNvSpPr>
                <a:spLocks noChangeArrowheads="1"/>
              </p:cNvSpPr>
              <p:nvPr/>
            </p:nvSpPr>
            <p:spPr bwMode="auto">
              <a:xfrm>
                <a:off x="3283" y="2378"/>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1" name="Group 9"/>
            <p:cNvGrpSpPr>
              <a:grpSpLocks/>
            </p:cNvGrpSpPr>
            <p:nvPr/>
          </p:nvGrpSpPr>
          <p:grpSpPr bwMode="auto">
            <a:xfrm rot="2739972">
              <a:off x="2508" y="1952"/>
              <a:ext cx="436" cy="730"/>
              <a:chOff x="3468" y="1469"/>
              <a:chExt cx="436" cy="730"/>
            </a:xfrm>
          </p:grpSpPr>
          <p:sp>
            <p:nvSpPr>
              <p:cNvPr id="202762" name="Text Box 10"/>
              <p:cNvSpPr txBox="1">
                <a:spLocks noChangeArrowheads="1"/>
              </p:cNvSpPr>
              <p:nvPr/>
            </p:nvSpPr>
            <p:spPr bwMode="auto">
              <a:xfrm rot="11785629">
                <a:off x="3468" y="1565"/>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333399"/>
                    </a:solidFill>
                  </a:rPr>
                  <a:t>Y</a:t>
                </a:r>
              </a:p>
            </p:txBody>
          </p:sp>
          <p:sp>
            <p:nvSpPr>
              <p:cNvPr id="202763" name="Oval 11"/>
              <p:cNvSpPr>
                <a:spLocks noChangeArrowheads="1"/>
              </p:cNvSpPr>
              <p:nvPr/>
            </p:nvSpPr>
            <p:spPr bwMode="auto">
              <a:xfrm>
                <a:off x="3564" y="1469"/>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4" name="Group 12"/>
            <p:cNvGrpSpPr>
              <a:grpSpLocks/>
            </p:cNvGrpSpPr>
            <p:nvPr/>
          </p:nvGrpSpPr>
          <p:grpSpPr bwMode="auto">
            <a:xfrm rot="3154993">
              <a:off x="1986" y="1424"/>
              <a:ext cx="436" cy="730"/>
              <a:chOff x="4272" y="2880"/>
              <a:chExt cx="436" cy="730"/>
            </a:xfrm>
          </p:grpSpPr>
          <p:sp>
            <p:nvSpPr>
              <p:cNvPr id="202765" name="Text Box 13"/>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66" name="Oval 14"/>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67" name="Oval 15"/>
            <p:cNvSpPr>
              <a:spLocks noChangeArrowheads="1"/>
            </p:cNvSpPr>
            <p:nvPr/>
          </p:nvSpPr>
          <p:spPr bwMode="auto">
            <a:xfrm>
              <a:off x="1426" y="1541"/>
              <a:ext cx="461" cy="466"/>
            </a:xfrm>
            <a:prstGeom prst="ellipse">
              <a:avLst/>
            </a:prstGeom>
            <a:gradFill rotWithShape="1">
              <a:gsLst>
                <a:gs pos="0">
                  <a:schemeClr val="accent2"/>
                </a:gs>
                <a:gs pos="100000">
                  <a:srgbClr val="EDFF43"/>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68" name="Oval 16"/>
            <p:cNvSpPr>
              <a:spLocks noChangeArrowheads="1"/>
            </p:cNvSpPr>
            <p:nvPr/>
          </p:nvSpPr>
          <p:spPr bwMode="auto">
            <a:xfrm>
              <a:off x="2127" y="2199"/>
              <a:ext cx="413" cy="355"/>
            </a:xfrm>
            <a:prstGeom prst="ellipse">
              <a:avLst/>
            </a:prstGeom>
            <a:gradFill rotWithShape="1">
              <a:gsLst>
                <a:gs pos="0">
                  <a:schemeClr val="accent2"/>
                </a:gs>
                <a:gs pos="100000">
                  <a:schemeClr val="accent2">
                    <a:gamma/>
                    <a:shade val="63529"/>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9" name="Group 17"/>
          <p:cNvGrpSpPr>
            <a:grpSpLocks/>
          </p:cNvGrpSpPr>
          <p:nvPr/>
        </p:nvGrpSpPr>
        <p:grpSpPr bwMode="auto">
          <a:xfrm>
            <a:off x="2057400" y="1752600"/>
            <a:ext cx="2325688" cy="3678238"/>
            <a:chOff x="3744" y="659"/>
            <a:chExt cx="1465" cy="2317"/>
          </a:xfrm>
        </p:grpSpPr>
        <p:sp>
          <p:nvSpPr>
            <p:cNvPr id="202770" name="Oval 18"/>
            <p:cNvSpPr>
              <a:spLocks noChangeArrowheads="1"/>
            </p:cNvSpPr>
            <p:nvPr/>
          </p:nvSpPr>
          <p:spPr bwMode="auto">
            <a:xfrm>
              <a:off x="4176" y="1008"/>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71" name="Group 19"/>
            <p:cNvGrpSpPr>
              <a:grpSpLocks/>
            </p:cNvGrpSpPr>
            <p:nvPr/>
          </p:nvGrpSpPr>
          <p:grpSpPr bwMode="auto">
            <a:xfrm rot="3154993">
              <a:off x="4626" y="512"/>
              <a:ext cx="436" cy="730"/>
              <a:chOff x="4272" y="2880"/>
              <a:chExt cx="436" cy="730"/>
            </a:xfrm>
          </p:grpSpPr>
          <p:sp>
            <p:nvSpPr>
              <p:cNvPr id="202772" name="Text Box 20"/>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73" name="Oval 21"/>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74" name="Oval 22"/>
            <p:cNvSpPr>
              <a:spLocks noChangeArrowheads="1"/>
            </p:cNvSpPr>
            <p:nvPr/>
          </p:nvSpPr>
          <p:spPr bwMode="auto">
            <a:xfrm>
              <a:off x="3744" y="182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75" name="Text Box 23"/>
            <p:cNvSpPr txBox="1">
              <a:spLocks noChangeArrowheads="1"/>
            </p:cNvSpPr>
            <p:nvPr/>
          </p:nvSpPr>
          <p:spPr bwMode="auto">
            <a:xfrm rot="1476510">
              <a:off x="4320" y="139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grpSp>
      <p:sp>
        <p:nvSpPr>
          <p:cNvPr id="202776" name="Text Box 24"/>
          <p:cNvSpPr txBox="1">
            <a:spLocks noChangeArrowheads="1"/>
          </p:cNvSpPr>
          <p:nvPr/>
        </p:nvSpPr>
        <p:spPr bwMode="auto">
          <a:xfrm>
            <a:off x="2432050" y="347663"/>
            <a:ext cx="721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Can We Multiplex Immunoassays?</a:t>
            </a:r>
          </a:p>
        </p:txBody>
      </p:sp>
      <p:sp>
        <p:nvSpPr>
          <p:cNvPr id="202777" name="Text Box 25"/>
          <p:cNvSpPr txBox="1">
            <a:spLocks noChangeArrowheads="1"/>
          </p:cNvSpPr>
          <p:nvPr/>
        </p:nvSpPr>
        <p:spPr bwMode="auto">
          <a:xfrm>
            <a:off x="4572001" y="4267200"/>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4400" i="1">
                <a:solidFill>
                  <a:srgbClr val="000000"/>
                </a:solidFill>
              </a:rPr>
              <a:t>vs.</a:t>
            </a:r>
          </a:p>
        </p:txBody>
      </p:sp>
    </p:spTree>
    <p:extLst>
      <p:ext uri="{BB962C8B-B14F-4D97-AF65-F5344CB8AC3E}">
        <p14:creationId xmlns:p14="http://schemas.microsoft.com/office/powerpoint/2010/main" val="84474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2"/>
          <p:cNvSpPr>
            <a:spLocks noGrp="1"/>
          </p:cNvSpPr>
          <p:nvPr>
            <p:ph type="title"/>
          </p:nvPr>
        </p:nvSpPr>
        <p:spPr/>
        <p:txBody>
          <a:bodyPr>
            <a:normAutofit fontScale="90000"/>
          </a:bodyPr>
          <a:lstStyle/>
          <a:p>
            <a:r>
              <a:rPr lang="en-US"/>
              <a:t>Dilution of the Yeast Protein PGI1 in Undepleted Human Plasma</a:t>
            </a:r>
          </a:p>
        </p:txBody>
      </p:sp>
      <p:sp>
        <p:nvSpPr>
          <p:cNvPr id="7172"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7170" name="Object 3"/>
          <p:cNvGraphicFramePr>
            <a:graphicFrameLocks noChangeAspect="1"/>
          </p:cNvGraphicFramePr>
          <p:nvPr/>
        </p:nvGraphicFramePr>
        <p:xfrm>
          <a:off x="2163763" y="912814"/>
          <a:ext cx="7404100" cy="6130925"/>
        </p:xfrm>
        <a:graphic>
          <a:graphicData uri="http://schemas.openxmlformats.org/presentationml/2006/ole">
            <mc:AlternateContent xmlns:mc="http://schemas.openxmlformats.org/markup-compatibility/2006">
              <mc:Choice xmlns:v="urn:schemas-microsoft-com:vml" Requires="v">
                <p:oleObj name="Graph" r:id="rId2" imgW="3703680" imgH="3067200" progId="Origin50.Graph">
                  <p:embed/>
                </p:oleObj>
              </mc:Choice>
              <mc:Fallback>
                <p:oleObj name="Graph" r:id="rId2" imgW="3703680" imgH="3067200" progId="Origin50.Graph">
                  <p:embed/>
                  <p:pic>
                    <p:nvPicPr>
                      <p:cNvPr id="717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12814"/>
                        <a:ext cx="7404100"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3749675" y="5013325"/>
            <a:ext cx="806450"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20701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
          <p:cNvSpPr>
            <a:spLocks noGrp="1"/>
          </p:cNvSpPr>
          <p:nvPr>
            <p:ph type="title"/>
          </p:nvPr>
        </p:nvSpPr>
        <p:spPr/>
        <p:txBody>
          <a:bodyPr>
            <a:normAutofit fontScale="90000"/>
          </a:bodyPr>
          <a:lstStyle/>
          <a:p>
            <a:r>
              <a:rPr lang="en-US"/>
              <a:t>Dilution of the Yeast Protein PGI1 in Undepleted Human Plasma</a:t>
            </a:r>
          </a:p>
        </p:txBody>
      </p:sp>
      <p:sp>
        <p:nvSpPr>
          <p:cNvPr id="8196"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8194" name="Object 3"/>
          <p:cNvGraphicFramePr>
            <a:graphicFrameLocks noChangeAspect="1"/>
          </p:cNvGraphicFramePr>
          <p:nvPr/>
        </p:nvGraphicFramePr>
        <p:xfrm>
          <a:off x="2163763" y="958850"/>
          <a:ext cx="7440612" cy="6135688"/>
        </p:xfrm>
        <a:graphic>
          <a:graphicData uri="http://schemas.openxmlformats.org/presentationml/2006/ole">
            <mc:AlternateContent xmlns:mc="http://schemas.openxmlformats.org/markup-compatibility/2006">
              <mc:Choice xmlns:v="urn:schemas-microsoft-com:vml" Requires="v">
                <p:oleObj name="Graph" r:id="rId2" imgW="3719520" imgH="3067200" progId="Origin50.Graph">
                  <p:embed/>
                </p:oleObj>
              </mc:Choice>
              <mc:Fallback>
                <p:oleObj name="Graph" r:id="rId2" imgW="3719520" imgH="3067200" progId="Origin50.Graph">
                  <p:embed/>
                  <p:pic>
                    <p:nvPicPr>
                      <p:cNvPr id="819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58850"/>
                        <a:ext cx="7440612" cy="613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4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normAutofit fontScale="90000"/>
          </a:bodyPr>
          <a:lstStyle/>
          <a:p>
            <a:r>
              <a:rPr lang="en-US">
                <a:solidFill>
                  <a:schemeClr val="bg1"/>
                </a:solidFill>
              </a:rPr>
              <a:t>12 Attomoles of ILFDYSK on Column in 10 µg of Unfractionated Human Plasma</a:t>
            </a:r>
          </a:p>
        </p:txBody>
      </p:sp>
      <p:graphicFrame>
        <p:nvGraphicFramePr>
          <p:cNvPr id="9218" name="Object 3"/>
          <p:cNvGraphicFramePr>
            <a:graphicFrameLocks noChangeAspect="1"/>
          </p:cNvGraphicFramePr>
          <p:nvPr/>
        </p:nvGraphicFramePr>
        <p:xfrm>
          <a:off x="1936750" y="1557339"/>
          <a:ext cx="8121650" cy="4859337"/>
        </p:xfrm>
        <a:graphic>
          <a:graphicData uri="http://schemas.openxmlformats.org/presentationml/2006/ole">
            <mc:AlternateContent xmlns:mc="http://schemas.openxmlformats.org/markup-compatibility/2006">
              <mc:Choice xmlns:v="urn:schemas-microsoft-com:vml" Requires="v">
                <p:oleObj name="Graph" r:id="rId2" imgW="5192640" imgH="3107520" progId="Origin50.Graph">
                  <p:embed/>
                </p:oleObj>
              </mc:Choice>
              <mc:Fallback>
                <p:oleObj name="Graph" r:id="rId2" imgW="5192640" imgH="3107520" progId="Origin50.Graph">
                  <p:embed/>
                  <p:pic>
                    <p:nvPicPr>
                      <p:cNvPr id="921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1557339"/>
                        <a:ext cx="812165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Box 4"/>
          <p:cNvSpPr txBox="1">
            <a:spLocks noChangeArrowheads="1"/>
          </p:cNvSpPr>
          <p:nvPr/>
        </p:nvSpPr>
        <p:spPr bwMode="auto">
          <a:xfrm>
            <a:off x="5943601" y="2057401"/>
            <a:ext cx="423863" cy="830263"/>
          </a:xfrm>
          <a:prstGeom prst="rect">
            <a:avLst/>
          </a:prstGeom>
          <a:noFill/>
          <a:ln w="9525">
            <a:noFill/>
            <a:miter lim="800000"/>
            <a:headEnd/>
            <a:tailEnd/>
          </a:ln>
        </p:spPr>
        <p:txBody>
          <a:bodyPr wrap="none">
            <a:spAutoFit/>
          </a:bodyPr>
          <a:lstStyle/>
          <a:p>
            <a:pPr>
              <a:defRPr/>
            </a:pPr>
            <a:r>
              <a:rPr lang="en-US" sz="4800">
                <a:solidFill>
                  <a:srgbClr val="FF0000"/>
                </a:solidFill>
              </a:rPr>
              <a:t>*</a:t>
            </a:r>
          </a:p>
        </p:txBody>
      </p:sp>
    </p:spTree>
    <p:extLst>
      <p:ext uri="{BB962C8B-B14F-4D97-AF65-F5344CB8AC3E}">
        <p14:creationId xmlns:p14="http://schemas.microsoft.com/office/powerpoint/2010/main" val="1491666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When Developing a Targeted Assay</a:t>
            </a:r>
          </a:p>
        </p:txBody>
      </p:sp>
      <p:sp>
        <p:nvSpPr>
          <p:cNvPr id="3" name="Content Placeholder 2"/>
          <p:cNvSpPr>
            <a:spLocks noGrp="1"/>
          </p:cNvSpPr>
          <p:nvPr>
            <p:ph sz="quarter" idx="4294967295"/>
          </p:nvPr>
        </p:nvSpPr>
        <p:spPr>
          <a:xfrm>
            <a:off x="304800" y="1447800"/>
            <a:ext cx="11353800" cy="5181599"/>
          </a:xfrm>
        </p:spPr>
        <p:txBody>
          <a:bodyPr>
            <a:normAutofit/>
          </a:bodyPr>
          <a:lstStyle/>
          <a:p>
            <a:r>
              <a:rPr lang="en-US" sz="4000" dirty="0"/>
              <a:t>What peptides are 1) detectable, 2) chromatograph well, 3) are unique to, and 4) are stable and robust over time.</a:t>
            </a:r>
          </a:p>
          <a:p>
            <a:endParaRPr lang="en-US" sz="4000" dirty="0"/>
          </a:p>
          <a:p>
            <a:r>
              <a:rPr lang="en-US" sz="4000" dirty="0"/>
              <a:t>What transitions provide a sensitive and unique measure of that peptide</a:t>
            </a:r>
          </a:p>
        </p:txBody>
      </p:sp>
    </p:spTree>
    <p:extLst>
      <p:ext uri="{BB962C8B-B14F-4D97-AF65-F5344CB8AC3E}">
        <p14:creationId xmlns:p14="http://schemas.microsoft.com/office/powerpoint/2010/main" val="2184388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24051" y="2481263"/>
            <a:ext cx="8326482" cy="1938992"/>
          </a:xfrm>
          <a:prstGeom prst="rect">
            <a:avLst/>
          </a:prstGeom>
          <a:noFill/>
        </p:spPr>
        <p:txBody>
          <a:bodyPr wrap="square" rtlCol="0">
            <a:spAutoFit/>
          </a:bodyPr>
          <a:lstStyle/>
          <a:p>
            <a:pPr algn="ctr" fontAlgn="auto">
              <a:spcBef>
                <a:spcPts val="0"/>
              </a:spcBef>
              <a:spcAft>
                <a:spcPts val="0"/>
              </a:spcAft>
            </a:pPr>
            <a:r>
              <a:rPr lang="en-US" sz="4000" b="1" dirty="0">
                <a:solidFill>
                  <a:prstClr val="black"/>
                </a:solidFill>
                <a:latin typeface="Calibri"/>
                <a:cs typeface="Corbel"/>
              </a:rPr>
              <a:t>A Case Study in Developing a Targeted “Wellness Assay” from Dried Blood Spots by Empirical Refinement </a:t>
            </a:r>
          </a:p>
        </p:txBody>
      </p:sp>
    </p:spTree>
    <p:extLst>
      <p:ext uri="{BB962C8B-B14F-4D97-AF65-F5344CB8AC3E}">
        <p14:creationId xmlns:p14="http://schemas.microsoft.com/office/powerpoint/2010/main" val="4090274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800" dirty="0"/>
              <a:t>Selection of Protein Targets for DBS Wellness Assay</a:t>
            </a:r>
          </a:p>
        </p:txBody>
      </p:sp>
      <p:sp>
        <p:nvSpPr>
          <p:cNvPr id="4" name="TextBox 3"/>
          <p:cNvSpPr txBox="1"/>
          <p:nvPr/>
        </p:nvSpPr>
        <p:spPr>
          <a:xfrm>
            <a:off x="5540942" y="6601766"/>
            <a:ext cx="5251443" cy="484748"/>
          </a:xfrm>
          <a:prstGeom prst="rect">
            <a:avLst/>
          </a:prstGeom>
          <a:noFill/>
          <a:ln w="28575">
            <a:noFill/>
          </a:ln>
        </p:spPr>
        <p:txBody>
          <a:bodyPr wrap="square" rtlCol="0">
            <a:spAutoFit/>
          </a:bodyPr>
          <a:lstStyle/>
          <a:p>
            <a:pPr fontAlgn="auto">
              <a:spcBef>
                <a:spcPts val="0"/>
              </a:spcBef>
              <a:spcAft>
                <a:spcPts val="0"/>
              </a:spcAft>
            </a:pPr>
            <a:r>
              <a:rPr lang="en-CA" sz="1200" dirty="0">
                <a:solidFill>
                  <a:srgbClr val="0070C0"/>
                </a:solidFill>
                <a:latin typeface="Calibri" panose="020F0502020204030204"/>
              </a:rPr>
              <a:t>Adapted from: Tables 1&amp; 2 - N. Leigh Anderson. </a:t>
            </a:r>
            <a:r>
              <a:rPr lang="en-CA" sz="1200" i="1" dirty="0" err="1">
                <a:solidFill>
                  <a:srgbClr val="0070C0"/>
                </a:solidFill>
                <a:latin typeface="Calibri" panose="020F0502020204030204"/>
              </a:rPr>
              <a:t>Clin</a:t>
            </a:r>
            <a:r>
              <a:rPr lang="en-CA" sz="1200" i="1" dirty="0">
                <a:solidFill>
                  <a:srgbClr val="0070C0"/>
                </a:solidFill>
                <a:latin typeface="Calibri" panose="020F0502020204030204"/>
              </a:rPr>
              <a:t>. Chem.</a:t>
            </a:r>
            <a:r>
              <a:rPr lang="en-CA" sz="1200" dirty="0">
                <a:solidFill>
                  <a:srgbClr val="0070C0"/>
                </a:solidFill>
                <a:latin typeface="Calibri" panose="020F0502020204030204"/>
              </a:rPr>
              <a:t> (2010), 56, 177-185.</a:t>
            </a:r>
          </a:p>
          <a:p>
            <a:pPr fontAlgn="auto">
              <a:spcBef>
                <a:spcPts val="0"/>
              </a:spcBef>
              <a:spcAft>
                <a:spcPts val="0"/>
              </a:spcAft>
            </a:pPr>
            <a:endParaRPr lang="en-US" sz="135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1524000" y="978623"/>
                <a:ext cx="9144000" cy="5836518"/>
              </a:xfrm>
              <a:prstGeom prst="rect">
                <a:avLst/>
              </a:prstGeom>
              <a:solidFill>
                <a:schemeClr val="bg1"/>
              </a:solidFill>
              <a:ln w="28575">
                <a:noFill/>
              </a:ln>
            </p:spPr>
            <p:txBody>
              <a:bodyPr vert="horz" lIns="91440" tIns="45720" rIns="91440" bIns="45720" numCol="5"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900" dirty="0">
                    <a:solidFill>
                      <a:srgbClr val="FF0000"/>
                    </a:solidFill>
                    <a:latin typeface="Calibri"/>
                  </a:rPr>
                  <a:t>Acid Phosphatase</a:t>
                </a:r>
              </a:p>
              <a:p>
                <a:pPr fontAlgn="auto">
                  <a:spcAft>
                    <a:spcPts val="0"/>
                  </a:spcAft>
                </a:pPr>
                <a:r>
                  <a:rPr lang="en-US" sz="900" dirty="0">
                    <a:solidFill>
                      <a:srgbClr val="FF0000"/>
                    </a:solidFill>
                    <a:latin typeface="Calibri"/>
                  </a:rPr>
                  <a:t>Alanine Aminotransferase</a:t>
                </a:r>
              </a:p>
              <a:p>
                <a:pPr fontAlgn="auto">
                  <a:spcAft>
                    <a:spcPts val="0"/>
                  </a:spcAft>
                </a:pPr>
                <a:r>
                  <a:rPr lang="en-US" sz="900" dirty="0">
                    <a:solidFill>
                      <a:srgbClr val="FF0000"/>
                    </a:solidFill>
                    <a:latin typeface="Calibri"/>
                  </a:rPr>
                  <a:t>Albumin</a:t>
                </a:r>
              </a:p>
              <a:p>
                <a:pPr fontAlgn="auto">
                  <a:spcAft>
                    <a:spcPts val="0"/>
                  </a:spcAft>
                </a:pPr>
                <a:r>
                  <a:rPr lang="en-US" sz="900" dirty="0" err="1">
                    <a:solidFill>
                      <a:srgbClr val="FF0000"/>
                    </a:solidFill>
                    <a:latin typeface="Calibri"/>
                  </a:rPr>
                  <a:t>Aldolase</a:t>
                </a:r>
                <a:endParaRPr lang="en-US" sz="900" dirty="0">
                  <a:solidFill>
                    <a:srgbClr val="FF0000"/>
                  </a:solidFill>
                  <a:latin typeface="Calibri"/>
                </a:endParaRPr>
              </a:p>
              <a:p>
                <a:pPr fontAlgn="auto">
                  <a:spcAft>
                    <a:spcPts val="0"/>
                  </a:spcAft>
                </a:pPr>
                <a:r>
                  <a:rPr lang="en-US" sz="900" dirty="0">
                    <a:solidFill>
                      <a:srgbClr val="FF0000"/>
                    </a:solidFill>
                    <a:latin typeface="Calibri"/>
                  </a:rPr>
                  <a:t>Alkaline Phosphatase</a:t>
                </a:r>
              </a:p>
              <a:p>
                <a:pPr fontAlgn="auto">
                  <a:spcAft>
                    <a:spcPts val="0"/>
                  </a:spcAft>
                </a:pPr>
                <a:r>
                  <a:rPr lang="el-GR" sz="900" dirty="0">
                    <a:solidFill>
                      <a:srgbClr val="FF0000"/>
                    </a:solidFill>
                    <a:latin typeface="Calibri"/>
                  </a:rPr>
                  <a:t>α</a:t>
                </a:r>
                <a:r>
                  <a:rPr lang="en-US" sz="900" dirty="0">
                    <a:solidFill>
                      <a:srgbClr val="FF0000"/>
                    </a:solidFill>
                    <a:latin typeface="Calibri"/>
                  </a:rPr>
                  <a:t>-1-acid glycoprotein</a:t>
                </a:r>
              </a:p>
              <a:p>
                <a:pPr fontAlgn="auto">
                  <a:spcAft>
                    <a:spcPts val="0"/>
                  </a:spcAft>
                </a:pPr>
                <a:r>
                  <a:rPr lang="el-GR" sz="900" dirty="0">
                    <a:solidFill>
                      <a:srgbClr val="FF0000"/>
                    </a:solidFill>
                    <a:latin typeface="Calibri"/>
                  </a:rPr>
                  <a:t>α </a:t>
                </a:r>
                <a:r>
                  <a:rPr lang="en-US" sz="900" dirty="0">
                    <a:solidFill>
                      <a:srgbClr val="FF0000"/>
                    </a:solidFill>
                    <a:latin typeface="Calibri"/>
                  </a:rPr>
                  <a:t>-1-antitrypsin (SERPINA1)</a:t>
                </a:r>
              </a:p>
              <a:p>
                <a:pPr fontAlgn="auto">
                  <a:spcAft>
                    <a:spcPts val="0"/>
                  </a:spcAft>
                </a:pPr>
                <a:r>
                  <a:rPr lang="el-GR" sz="900" dirty="0">
                    <a:solidFill>
                      <a:srgbClr val="FF0000"/>
                    </a:solidFill>
                    <a:latin typeface="Calibri"/>
                  </a:rPr>
                  <a:t>α </a:t>
                </a:r>
                <a:r>
                  <a:rPr lang="en-US" sz="900" dirty="0">
                    <a:solidFill>
                      <a:srgbClr val="FF0000"/>
                    </a:solidFill>
                    <a:latin typeface="Calibri"/>
                  </a:rPr>
                  <a:t>-1-antichymotrypsin (SERPINA3)*</a:t>
                </a:r>
              </a:p>
              <a:p>
                <a:pPr fontAlgn="auto">
                  <a:spcAft>
                    <a:spcPts val="0"/>
                  </a:spcAft>
                </a:pPr>
                <a:r>
                  <a:rPr lang="el-GR" sz="900" dirty="0">
                    <a:solidFill>
                      <a:srgbClr val="FF0000"/>
                    </a:solidFill>
                    <a:latin typeface="Calibri"/>
                  </a:rPr>
                  <a:t>α </a:t>
                </a:r>
                <a:r>
                  <a:rPr lang="en-US" sz="900" dirty="0">
                    <a:solidFill>
                      <a:srgbClr val="FF0000"/>
                    </a:solidFill>
                    <a:latin typeface="Calibri"/>
                  </a:rPr>
                  <a:t>-1-antiplasmin (SERPINF2)</a:t>
                </a:r>
              </a:p>
              <a:p>
                <a:pPr fontAlgn="auto">
                  <a:spcAft>
                    <a:spcPts val="0"/>
                  </a:spcAft>
                </a:pPr>
                <a:r>
                  <a:rPr lang="el-GR" sz="900" dirty="0">
                    <a:solidFill>
                      <a:srgbClr val="FF0000"/>
                    </a:solidFill>
                    <a:latin typeface="Calibri"/>
                  </a:rPr>
                  <a:t>α </a:t>
                </a:r>
                <a:r>
                  <a:rPr lang="en-US" sz="900" dirty="0">
                    <a:solidFill>
                      <a:srgbClr val="FF0000"/>
                    </a:solidFill>
                    <a:latin typeface="Calibri"/>
                  </a:rPr>
                  <a:t>-2-HS-glycoprotein (</a:t>
                </a:r>
                <a:r>
                  <a:rPr lang="en-US" sz="900" dirty="0" err="1">
                    <a:solidFill>
                      <a:srgbClr val="FF0000"/>
                    </a:solidFill>
                    <a:latin typeface="Calibri"/>
                  </a:rPr>
                  <a:t>FetuinA</a:t>
                </a:r>
                <a:r>
                  <a:rPr lang="en-US" sz="900" dirty="0">
                    <a:solidFill>
                      <a:srgbClr val="FF0000"/>
                    </a:solidFill>
                    <a:latin typeface="Calibri"/>
                  </a:rPr>
                  <a:t>)</a:t>
                </a:r>
              </a:p>
              <a:p>
                <a:pPr fontAlgn="auto">
                  <a:spcAft>
                    <a:spcPts val="0"/>
                  </a:spcAft>
                </a:pPr>
                <a:r>
                  <a:rPr lang="el-GR" sz="900" dirty="0">
                    <a:solidFill>
                      <a:srgbClr val="FF0000"/>
                    </a:solidFill>
                    <a:latin typeface="Calibri"/>
                  </a:rPr>
                  <a:t>α </a:t>
                </a:r>
                <a:r>
                  <a:rPr lang="en-US" sz="900" dirty="0">
                    <a:solidFill>
                      <a:srgbClr val="FF0000"/>
                    </a:solidFill>
                    <a:latin typeface="Calibri"/>
                  </a:rPr>
                  <a:t>–fetoprotein (AFP)</a:t>
                </a:r>
              </a:p>
              <a:p>
                <a:pPr fontAlgn="auto">
                  <a:spcAft>
                    <a:spcPts val="0"/>
                  </a:spcAft>
                </a:pPr>
                <a:r>
                  <a:rPr lang="en-US" sz="900" dirty="0">
                    <a:solidFill>
                      <a:srgbClr val="292934"/>
                    </a:solidFill>
                    <a:latin typeface="Calibri"/>
                  </a:rPr>
                  <a:t>Amylase</a:t>
                </a:r>
              </a:p>
              <a:p>
                <a:pPr fontAlgn="auto">
                  <a:spcAft>
                    <a:spcPts val="0"/>
                  </a:spcAft>
                </a:pPr>
                <a:r>
                  <a:rPr lang="en-US" sz="900" dirty="0">
                    <a:solidFill>
                      <a:srgbClr val="292934"/>
                    </a:solidFill>
                    <a:latin typeface="Calibri"/>
                  </a:rPr>
                  <a:t>ACE</a:t>
                </a:r>
              </a:p>
              <a:p>
                <a:pPr fontAlgn="auto">
                  <a:spcAft>
                    <a:spcPts val="0"/>
                  </a:spcAft>
                </a:pPr>
                <a:r>
                  <a:rPr lang="en-US" sz="900" dirty="0" err="1">
                    <a:solidFill>
                      <a:srgbClr val="FF0000"/>
                    </a:solidFill>
                    <a:latin typeface="Calibri"/>
                  </a:rPr>
                  <a:t>Antithrombin</a:t>
                </a:r>
                <a:r>
                  <a:rPr lang="en-US" sz="900" dirty="0">
                    <a:solidFill>
                      <a:srgbClr val="FF0000"/>
                    </a:solidFill>
                    <a:latin typeface="Calibri"/>
                  </a:rPr>
                  <a:t> III (SERPINC1)</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A1</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B</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C2*</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C3*</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E*</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H*</a:t>
                </a:r>
              </a:p>
              <a:p>
                <a:pPr fontAlgn="auto">
                  <a:spcAft>
                    <a:spcPts val="0"/>
                  </a:spcAft>
                </a:pPr>
                <a:r>
                  <a:rPr lang="en-US" sz="900" dirty="0" err="1">
                    <a:solidFill>
                      <a:srgbClr val="FF0000"/>
                    </a:solidFill>
                    <a:latin typeface="Calibri"/>
                  </a:rPr>
                  <a:t>Apolipoprotein</a:t>
                </a:r>
                <a:r>
                  <a:rPr lang="en-US" sz="900" dirty="0">
                    <a:solidFill>
                      <a:srgbClr val="FF0000"/>
                    </a:solidFill>
                    <a:latin typeface="Calibri"/>
                  </a:rPr>
                  <a:t> J*</a:t>
                </a:r>
              </a:p>
              <a:p>
                <a:pPr fontAlgn="auto">
                  <a:spcAft>
                    <a:spcPts val="0"/>
                  </a:spcAft>
                </a:pPr>
                <a:r>
                  <a:rPr lang="en-US" sz="900" dirty="0">
                    <a:solidFill>
                      <a:srgbClr val="FF0000"/>
                    </a:solidFill>
                    <a:latin typeface="Calibri"/>
                  </a:rPr>
                  <a:t>Aspartate Aminotransferase</a:t>
                </a:r>
              </a:p>
              <a:p>
                <a:pPr fontAlgn="auto">
                  <a:spcAft>
                    <a:spcPts val="0"/>
                  </a:spcAft>
                </a:pPr>
                <a:r>
                  <a:rPr lang="el-GR" sz="900" dirty="0">
                    <a:solidFill>
                      <a:srgbClr val="FF0000"/>
                    </a:solidFill>
                    <a:latin typeface="Arial" panose="020B0604020202020204" pitchFamily="34" charset="0"/>
                    <a:cs typeface="Arial" panose="020B0604020202020204" pitchFamily="34" charset="0"/>
                  </a:rPr>
                  <a:t>β </a:t>
                </a:r>
                <a:r>
                  <a:rPr lang="en-US" sz="900" dirty="0">
                    <a:solidFill>
                      <a:srgbClr val="FF0000"/>
                    </a:solidFill>
                    <a:latin typeface="Calibri"/>
                  </a:rPr>
                  <a:t>-2-microglobulin</a:t>
                </a:r>
              </a:p>
              <a:p>
                <a:pPr fontAlgn="auto">
                  <a:spcAft>
                    <a:spcPts val="0"/>
                  </a:spcAft>
                </a:pPr>
                <a:r>
                  <a:rPr lang="el-GR" sz="900" dirty="0">
                    <a:solidFill>
                      <a:srgbClr val="FF0000"/>
                    </a:solidFill>
                    <a:latin typeface="Arial" panose="020B0604020202020204" pitchFamily="34" charset="0"/>
                    <a:cs typeface="Arial" panose="020B0604020202020204" pitchFamily="34" charset="0"/>
                  </a:rPr>
                  <a:t>β </a:t>
                </a:r>
                <a:r>
                  <a:rPr lang="en-US" sz="900" dirty="0">
                    <a:solidFill>
                      <a:srgbClr val="FF0000"/>
                    </a:solidFill>
                    <a:latin typeface="Calibri"/>
                  </a:rPr>
                  <a:t>-</a:t>
                </a:r>
                <a:r>
                  <a:rPr lang="en-US" sz="900" dirty="0" err="1">
                    <a:solidFill>
                      <a:srgbClr val="FF0000"/>
                    </a:solidFill>
                    <a:latin typeface="Calibri"/>
                  </a:rPr>
                  <a:t>Thromboglobulin</a:t>
                </a:r>
                <a:endParaRPr lang="en-US" sz="900" dirty="0">
                  <a:solidFill>
                    <a:srgbClr val="FF0000"/>
                  </a:solidFill>
                  <a:latin typeface="Calibri"/>
                </a:endParaRPr>
              </a:p>
              <a:p>
                <a:pPr fontAlgn="auto">
                  <a:spcAft>
                    <a:spcPts val="0"/>
                  </a:spcAft>
                </a:pPr>
                <a:r>
                  <a:rPr lang="en-US" sz="900" dirty="0" err="1">
                    <a:solidFill>
                      <a:srgbClr val="292934"/>
                    </a:solidFill>
                    <a:latin typeface="Calibri"/>
                  </a:rPr>
                  <a:t>Biotinidase</a:t>
                </a:r>
                <a:endParaRPr lang="en-US" sz="900" dirty="0">
                  <a:solidFill>
                    <a:srgbClr val="292934"/>
                  </a:solidFill>
                  <a:latin typeface="Calibri"/>
                </a:endParaRPr>
              </a:p>
              <a:p>
                <a:pPr fontAlgn="auto">
                  <a:spcAft>
                    <a:spcPts val="0"/>
                  </a:spcAft>
                </a:pPr>
                <a:r>
                  <a:rPr lang="en-US" sz="900" dirty="0">
                    <a:solidFill>
                      <a:srgbClr val="292934"/>
                    </a:solidFill>
                    <a:latin typeface="Calibri"/>
                  </a:rPr>
                  <a:t>Cancer antigen 125</a:t>
                </a:r>
              </a:p>
              <a:p>
                <a:pPr fontAlgn="auto">
                  <a:spcAft>
                    <a:spcPts val="0"/>
                  </a:spcAft>
                </a:pPr>
                <a:r>
                  <a:rPr lang="en-US" sz="900" dirty="0">
                    <a:solidFill>
                      <a:srgbClr val="292934"/>
                    </a:solidFill>
                    <a:latin typeface="Calibri"/>
                  </a:rPr>
                  <a:t>Cancer antigen 15-3</a:t>
                </a:r>
              </a:p>
              <a:p>
                <a:pPr fontAlgn="auto">
                  <a:spcAft>
                    <a:spcPts val="0"/>
                  </a:spcAft>
                </a:pPr>
                <a:r>
                  <a:rPr lang="en-US" sz="900" dirty="0">
                    <a:solidFill>
                      <a:srgbClr val="292934"/>
                    </a:solidFill>
                    <a:latin typeface="Calibri"/>
                  </a:rPr>
                  <a:t>Human epididymis protein 4</a:t>
                </a:r>
              </a:p>
              <a:p>
                <a:pPr fontAlgn="auto">
                  <a:spcAft>
                    <a:spcPts val="0"/>
                  </a:spcAft>
                </a:pPr>
                <a:r>
                  <a:rPr lang="en-US" sz="900" dirty="0" err="1">
                    <a:solidFill>
                      <a:srgbClr val="FF0000"/>
                    </a:solidFill>
                    <a:latin typeface="Calibri"/>
                  </a:rPr>
                  <a:t>Carcinoembryonic</a:t>
                </a:r>
                <a:r>
                  <a:rPr lang="en-US" sz="900" dirty="0">
                    <a:solidFill>
                      <a:srgbClr val="FF0000"/>
                    </a:solidFill>
                    <a:latin typeface="Calibri"/>
                  </a:rPr>
                  <a:t> antigen (CEA)</a:t>
                </a:r>
              </a:p>
              <a:p>
                <a:pPr fontAlgn="auto">
                  <a:spcAft>
                    <a:spcPts val="0"/>
                  </a:spcAft>
                </a:pPr>
                <a:r>
                  <a:rPr lang="en-US" sz="900" dirty="0" err="1">
                    <a:solidFill>
                      <a:srgbClr val="FF0000"/>
                    </a:solidFill>
                    <a:latin typeface="Calibri"/>
                  </a:rPr>
                  <a:t>Ceruloplasmin</a:t>
                </a:r>
                <a:endParaRPr lang="en-US" sz="900" dirty="0">
                  <a:solidFill>
                    <a:srgbClr val="FF0000"/>
                  </a:solidFill>
                  <a:latin typeface="Calibri"/>
                </a:endParaRPr>
              </a:p>
              <a:p>
                <a:pPr fontAlgn="auto">
                  <a:spcAft>
                    <a:spcPts val="0"/>
                  </a:spcAft>
                </a:pPr>
                <a:r>
                  <a:rPr lang="en-US" sz="900" dirty="0">
                    <a:solidFill>
                      <a:srgbClr val="FF0000"/>
                    </a:solidFill>
                    <a:latin typeface="Calibri"/>
                  </a:rPr>
                  <a:t>Cholinesterase</a:t>
                </a:r>
              </a:p>
              <a:p>
                <a:pPr fontAlgn="auto">
                  <a:spcAft>
                    <a:spcPts val="0"/>
                  </a:spcAft>
                </a:pPr>
                <a:r>
                  <a:rPr lang="en-US" sz="900" dirty="0">
                    <a:solidFill>
                      <a:srgbClr val="FF0000"/>
                    </a:solidFill>
                    <a:latin typeface="Calibri"/>
                  </a:rPr>
                  <a:t>Complement C1 (C1R/C1S)</a:t>
                </a:r>
              </a:p>
              <a:p>
                <a:pPr fontAlgn="auto">
                  <a:spcAft>
                    <a:spcPts val="0"/>
                  </a:spcAft>
                </a:pPr>
                <a:r>
                  <a:rPr lang="en-US" sz="900" dirty="0">
                    <a:solidFill>
                      <a:srgbClr val="FF0000"/>
                    </a:solidFill>
                    <a:latin typeface="Calibri"/>
                  </a:rPr>
                  <a:t>Complement C1 </a:t>
                </a:r>
                <a:r>
                  <a:rPr lang="en-US" sz="900" dirty="0" err="1">
                    <a:solidFill>
                      <a:srgbClr val="FF0000"/>
                    </a:solidFill>
                    <a:latin typeface="Calibri"/>
                  </a:rPr>
                  <a:t>inhib</a:t>
                </a:r>
                <a:r>
                  <a:rPr lang="en-US" sz="900" dirty="0">
                    <a:solidFill>
                      <a:srgbClr val="FF0000"/>
                    </a:solidFill>
                    <a:latin typeface="Calibri"/>
                  </a:rPr>
                  <a:t>.</a:t>
                </a:r>
              </a:p>
              <a:p>
                <a:pPr fontAlgn="auto">
                  <a:spcAft>
                    <a:spcPts val="0"/>
                  </a:spcAft>
                </a:pPr>
                <a:r>
                  <a:rPr lang="en-US" sz="900" dirty="0">
                    <a:solidFill>
                      <a:srgbClr val="FF0000"/>
                    </a:solidFill>
                    <a:latin typeface="Calibri"/>
                  </a:rPr>
                  <a:t>Complement C1Q</a:t>
                </a:r>
              </a:p>
              <a:p>
                <a:pPr fontAlgn="auto">
                  <a:spcAft>
                    <a:spcPts val="0"/>
                  </a:spcAft>
                </a:pPr>
                <a:r>
                  <a:rPr lang="en-US" sz="900" dirty="0">
                    <a:solidFill>
                      <a:srgbClr val="FF0000"/>
                    </a:solidFill>
                    <a:latin typeface="Calibri"/>
                  </a:rPr>
                  <a:t>Complement C3</a:t>
                </a:r>
              </a:p>
              <a:p>
                <a:pPr fontAlgn="auto">
                  <a:spcAft>
                    <a:spcPts val="0"/>
                  </a:spcAft>
                </a:pPr>
                <a:r>
                  <a:rPr lang="en-US" sz="900" dirty="0">
                    <a:solidFill>
                      <a:srgbClr val="FF0000"/>
                    </a:solidFill>
                    <a:latin typeface="Calibri"/>
                  </a:rPr>
                  <a:t>Complement C4</a:t>
                </a:r>
              </a:p>
              <a:p>
                <a:pPr fontAlgn="auto">
                  <a:spcAft>
                    <a:spcPts val="0"/>
                  </a:spcAft>
                </a:pPr>
                <a:r>
                  <a:rPr lang="en-US" sz="900" dirty="0">
                    <a:solidFill>
                      <a:srgbClr val="292934"/>
                    </a:solidFill>
                    <a:latin typeface="Calibri"/>
                  </a:rPr>
                  <a:t>Complement C5</a:t>
                </a:r>
              </a:p>
              <a:p>
                <a:pPr fontAlgn="auto">
                  <a:spcAft>
                    <a:spcPts val="0"/>
                  </a:spcAft>
                </a:pPr>
                <a:r>
                  <a:rPr lang="en-US" sz="900" dirty="0">
                    <a:solidFill>
                      <a:srgbClr val="FF0000"/>
                    </a:solidFill>
                    <a:latin typeface="Calibri"/>
                  </a:rPr>
                  <a:t>C-reactive Protein</a:t>
                </a:r>
              </a:p>
              <a:p>
                <a:pPr fontAlgn="auto">
                  <a:spcAft>
                    <a:spcPts val="0"/>
                  </a:spcAft>
                </a:pPr>
                <a:r>
                  <a:rPr lang="en-US" sz="900" dirty="0" err="1">
                    <a:solidFill>
                      <a:srgbClr val="FF0000"/>
                    </a:solidFill>
                    <a:latin typeface="Calibri"/>
                  </a:rPr>
                  <a:t>Creatine</a:t>
                </a:r>
                <a:r>
                  <a:rPr lang="en-US" sz="900" dirty="0">
                    <a:solidFill>
                      <a:srgbClr val="FF0000"/>
                    </a:solidFill>
                    <a:latin typeface="Calibri"/>
                  </a:rPr>
                  <a:t> Kinase-BB</a:t>
                </a:r>
              </a:p>
              <a:p>
                <a:pPr fontAlgn="auto">
                  <a:spcAft>
                    <a:spcPts val="0"/>
                  </a:spcAft>
                </a:pPr>
                <a:r>
                  <a:rPr lang="en-US" sz="900" dirty="0" err="1">
                    <a:solidFill>
                      <a:srgbClr val="FF0000"/>
                    </a:solidFill>
                    <a:latin typeface="Calibri"/>
                  </a:rPr>
                  <a:t>Creatine</a:t>
                </a:r>
                <a:r>
                  <a:rPr lang="en-US" sz="900" dirty="0">
                    <a:solidFill>
                      <a:srgbClr val="FF0000"/>
                    </a:solidFill>
                    <a:latin typeface="Calibri"/>
                  </a:rPr>
                  <a:t> Kinase-MM</a:t>
                </a:r>
              </a:p>
              <a:p>
                <a:pPr fontAlgn="auto">
                  <a:spcAft>
                    <a:spcPts val="0"/>
                  </a:spcAft>
                </a:pPr>
                <a:r>
                  <a:rPr lang="en-US" sz="900" dirty="0" err="1">
                    <a:solidFill>
                      <a:srgbClr val="FF0000"/>
                    </a:solidFill>
                    <a:latin typeface="Calibri"/>
                  </a:rPr>
                  <a:t>Cystatin</a:t>
                </a:r>
                <a:r>
                  <a:rPr lang="en-US" sz="900" dirty="0">
                    <a:solidFill>
                      <a:srgbClr val="FF0000"/>
                    </a:solidFill>
                    <a:latin typeface="Calibri"/>
                  </a:rPr>
                  <a:t> C</a:t>
                </a:r>
              </a:p>
              <a:p>
                <a:pPr fontAlgn="auto">
                  <a:spcAft>
                    <a:spcPts val="0"/>
                  </a:spcAft>
                </a:pPr>
                <a:r>
                  <a:rPr lang="en-US" sz="900" dirty="0" err="1">
                    <a:solidFill>
                      <a:srgbClr val="FF0000"/>
                    </a:solidFill>
                    <a:latin typeface="Calibri"/>
                  </a:rPr>
                  <a:t>Erythopoeitin</a:t>
                </a:r>
                <a:endParaRPr lang="en-US" sz="900" dirty="0">
                  <a:solidFill>
                    <a:srgbClr val="FF0000"/>
                  </a:solidFill>
                  <a:latin typeface="Calibri"/>
                </a:endParaRPr>
              </a:p>
              <a:p>
                <a:pPr fontAlgn="auto">
                  <a:spcAft>
                    <a:spcPts val="0"/>
                  </a:spcAft>
                </a:pPr>
                <a:r>
                  <a:rPr lang="en-US" sz="900" dirty="0">
                    <a:solidFill>
                      <a:srgbClr val="292934"/>
                    </a:solidFill>
                    <a:latin typeface="Calibri"/>
                  </a:rPr>
                  <a:t>Factor IX antigen</a:t>
                </a:r>
              </a:p>
              <a:p>
                <a:pPr fontAlgn="auto">
                  <a:spcAft>
                    <a:spcPts val="0"/>
                  </a:spcAft>
                </a:pPr>
                <a:r>
                  <a:rPr lang="en-US" sz="900" dirty="0">
                    <a:solidFill>
                      <a:srgbClr val="FF0000"/>
                    </a:solidFill>
                    <a:latin typeface="Calibri"/>
                  </a:rPr>
                  <a:t>Factor X</a:t>
                </a:r>
              </a:p>
              <a:p>
                <a:pPr fontAlgn="auto">
                  <a:spcAft>
                    <a:spcPts val="0"/>
                  </a:spcAft>
                </a:pPr>
                <a:r>
                  <a:rPr lang="en-US" sz="900" dirty="0">
                    <a:solidFill>
                      <a:srgbClr val="FF0000"/>
                    </a:solidFill>
                    <a:latin typeface="Calibri"/>
                  </a:rPr>
                  <a:t>Factor XIII</a:t>
                </a:r>
              </a:p>
              <a:p>
                <a:pPr fontAlgn="auto">
                  <a:spcAft>
                    <a:spcPts val="0"/>
                  </a:spcAft>
                </a:pPr>
                <a:r>
                  <a:rPr lang="en-US" sz="900" dirty="0">
                    <a:solidFill>
                      <a:srgbClr val="292934"/>
                    </a:solidFill>
                    <a:latin typeface="Calibri"/>
                  </a:rPr>
                  <a:t>Ferritin</a:t>
                </a:r>
              </a:p>
              <a:p>
                <a:pPr fontAlgn="auto">
                  <a:spcAft>
                    <a:spcPts val="0"/>
                  </a:spcAft>
                </a:pPr>
                <a:r>
                  <a:rPr lang="en-US" sz="900" dirty="0">
                    <a:solidFill>
                      <a:srgbClr val="FF0000"/>
                    </a:solidFill>
                    <a:latin typeface="Calibri"/>
                  </a:rPr>
                  <a:t>Fibrinogen</a:t>
                </a:r>
              </a:p>
              <a:p>
                <a:pPr fontAlgn="auto">
                  <a:spcAft>
                    <a:spcPts val="0"/>
                  </a:spcAft>
                </a:pPr>
                <a:r>
                  <a:rPr lang="en-US" sz="900" dirty="0" err="1">
                    <a:solidFill>
                      <a:srgbClr val="FF0000"/>
                    </a:solidFill>
                    <a:latin typeface="Calibri"/>
                  </a:rPr>
                  <a:t>Fibronectin</a:t>
                </a:r>
                <a:endParaRPr lang="en-US" sz="900" dirty="0">
                  <a:solidFill>
                    <a:srgbClr val="FF0000"/>
                  </a:solidFill>
                  <a:latin typeface="Calibri"/>
                </a:endParaRPr>
              </a:p>
              <a:p>
                <a:pPr fontAlgn="auto">
                  <a:spcAft>
                    <a:spcPts val="0"/>
                  </a:spcAft>
                </a:pPr>
                <a:r>
                  <a:rPr lang="en-US" sz="900" dirty="0">
                    <a:solidFill>
                      <a:srgbClr val="292934"/>
                    </a:solidFill>
                    <a:latin typeface="Calibri"/>
                  </a:rPr>
                  <a:t>FSH</a:t>
                </a:r>
              </a:p>
              <a:p>
                <a:pPr fontAlgn="auto">
                  <a:spcAft>
                    <a:spcPts val="0"/>
                  </a:spcAft>
                </a:pPr>
                <a:r>
                  <a:rPr lang="en-US" sz="900" dirty="0">
                    <a:solidFill>
                      <a:srgbClr val="FF0000"/>
                    </a:solidFill>
                    <a:latin typeface="Calibri"/>
                    <a:sym typeface="Symbol" panose="05050102010706020507" pitchFamily="18" charset="2"/>
                  </a:rPr>
                  <a:t></a:t>
                </a:r>
                <a:r>
                  <a:rPr lang="en-US" sz="900" dirty="0">
                    <a:solidFill>
                      <a:srgbClr val="FF0000"/>
                    </a:solidFill>
                    <a:latin typeface="Calibri"/>
                  </a:rPr>
                  <a:t> </a:t>
                </a:r>
                <a:r>
                  <a:rPr lang="en-US" sz="900" dirty="0" err="1">
                    <a:solidFill>
                      <a:srgbClr val="FF0000"/>
                    </a:solidFill>
                    <a:latin typeface="Calibri"/>
                  </a:rPr>
                  <a:t>glutamyl</a:t>
                </a:r>
                <a:r>
                  <a:rPr lang="en-US" sz="900" dirty="0">
                    <a:solidFill>
                      <a:srgbClr val="FF0000"/>
                    </a:solidFill>
                    <a:latin typeface="Calibri"/>
                  </a:rPr>
                  <a:t> </a:t>
                </a:r>
                <a:r>
                  <a:rPr lang="en-US" sz="900" dirty="0" err="1">
                    <a:solidFill>
                      <a:srgbClr val="FF0000"/>
                    </a:solidFill>
                    <a:latin typeface="Calibri"/>
                  </a:rPr>
                  <a:t>transferase</a:t>
                </a:r>
                <a:r>
                  <a:rPr lang="en-US" sz="900" dirty="0">
                    <a:solidFill>
                      <a:srgbClr val="FF0000"/>
                    </a:solidFill>
                    <a:latin typeface="Calibri"/>
                  </a:rPr>
                  <a:t> (I/V)</a:t>
                </a:r>
              </a:p>
              <a:p>
                <a:pPr fontAlgn="auto">
                  <a:spcAft>
                    <a:spcPts val="0"/>
                  </a:spcAft>
                </a:pPr>
                <a:r>
                  <a:rPr lang="en-US" sz="900" dirty="0" err="1">
                    <a:solidFill>
                      <a:srgbClr val="FF0000"/>
                    </a:solidFill>
                    <a:latin typeface="Calibri"/>
                  </a:rPr>
                  <a:t>Haptoglobin</a:t>
                </a:r>
                <a:endParaRPr lang="en-US" sz="900" dirty="0">
                  <a:solidFill>
                    <a:srgbClr val="FF0000"/>
                  </a:solidFill>
                  <a:latin typeface="Calibri"/>
                </a:endParaRPr>
              </a:p>
              <a:p>
                <a:pPr fontAlgn="auto">
                  <a:spcAft>
                    <a:spcPts val="0"/>
                  </a:spcAft>
                </a:pPr>
                <a:r>
                  <a:rPr lang="el-GR" sz="900" dirty="0">
                    <a:solidFill>
                      <a:srgbClr val="FF0000"/>
                    </a:solidFill>
                    <a:latin typeface="Arial" panose="020B0604020202020204" pitchFamily="34" charset="0"/>
                    <a:cs typeface="Arial" panose="020B0604020202020204" pitchFamily="34" charset="0"/>
                  </a:rPr>
                  <a:t>β</a:t>
                </a:r>
                <a:r>
                  <a:rPr lang="en-US" sz="900" dirty="0">
                    <a:solidFill>
                      <a:srgbClr val="FF0000"/>
                    </a:solidFill>
                    <a:latin typeface="Calibri"/>
                  </a:rPr>
                  <a:t>-</a:t>
                </a:r>
                <a:r>
                  <a:rPr lang="en-US" sz="900" dirty="0" err="1">
                    <a:solidFill>
                      <a:srgbClr val="FF0000"/>
                    </a:solidFill>
                    <a:latin typeface="Calibri"/>
                  </a:rPr>
                  <a:t>hCG</a:t>
                </a:r>
                <a:endParaRPr lang="en-US" sz="900" dirty="0">
                  <a:solidFill>
                    <a:srgbClr val="FF0000"/>
                  </a:solidFill>
                  <a:latin typeface="Calibri"/>
                </a:endParaRPr>
              </a:p>
              <a:p>
                <a:pPr fontAlgn="auto">
                  <a:spcAft>
                    <a:spcPts val="0"/>
                  </a:spcAft>
                </a:pPr>
                <a:r>
                  <a:rPr lang="en-US" sz="900" dirty="0">
                    <a:solidFill>
                      <a:srgbClr val="FF0000"/>
                    </a:solidFill>
                    <a:latin typeface="Calibri"/>
                  </a:rPr>
                  <a:t>Hemoglobin A1C (HBB)</a:t>
                </a:r>
              </a:p>
              <a:p>
                <a:pPr fontAlgn="auto">
                  <a:spcAft>
                    <a:spcPts val="0"/>
                  </a:spcAft>
                </a:pPr>
                <a:r>
                  <a:rPr lang="en-US" sz="900" dirty="0" err="1">
                    <a:solidFill>
                      <a:srgbClr val="FF0000"/>
                    </a:solidFill>
                    <a:latin typeface="Calibri"/>
                  </a:rPr>
                  <a:t>Hemopexin</a:t>
                </a:r>
                <a:endParaRPr lang="en-US" sz="900" dirty="0">
                  <a:solidFill>
                    <a:srgbClr val="FF0000"/>
                  </a:solidFill>
                  <a:latin typeface="Calibri"/>
                </a:endParaRPr>
              </a:p>
              <a:p>
                <a:pPr fontAlgn="auto">
                  <a:spcAft>
                    <a:spcPts val="0"/>
                  </a:spcAft>
                </a:pPr>
                <a:r>
                  <a:rPr lang="en-US" sz="900" dirty="0">
                    <a:solidFill>
                      <a:srgbClr val="FF0000"/>
                    </a:solidFill>
                    <a:latin typeface="Calibri"/>
                  </a:rPr>
                  <a:t>Her-2/</a:t>
                </a:r>
                <a:r>
                  <a:rPr lang="en-US" sz="900" dirty="0" err="1">
                    <a:solidFill>
                      <a:srgbClr val="FF0000"/>
                    </a:solidFill>
                    <a:latin typeface="Calibri"/>
                  </a:rPr>
                  <a:t>neu</a:t>
                </a:r>
                <a:endParaRPr lang="en-US" sz="900" dirty="0">
                  <a:solidFill>
                    <a:srgbClr val="FF0000"/>
                  </a:solidFill>
                  <a:latin typeface="Calibri"/>
                </a:endParaRPr>
              </a:p>
              <a:p>
                <a:pPr fontAlgn="auto">
                  <a:spcAft>
                    <a:spcPts val="0"/>
                  </a:spcAft>
                </a:pPr>
                <a:r>
                  <a:rPr lang="en-US" sz="900" dirty="0">
                    <a:solidFill>
                      <a:srgbClr val="FF0000"/>
                    </a:solidFill>
                    <a:latin typeface="Calibri"/>
                  </a:rPr>
                  <a:t>Human growth hormone</a:t>
                </a:r>
              </a:p>
              <a:p>
                <a:pPr fontAlgn="auto">
                  <a:spcAft>
                    <a:spcPts val="0"/>
                  </a:spcAft>
                </a:pPr>
                <a:r>
                  <a:rPr lang="en-US" sz="900" dirty="0">
                    <a:solidFill>
                      <a:srgbClr val="FF0000"/>
                    </a:solidFill>
                    <a:latin typeface="Calibri"/>
                  </a:rPr>
                  <a:t>Human placental </a:t>
                </a:r>
                <a:r>
                  <a:rPr lang="en-US" sz="900" dirty="0" err="1">
                    <a:solidFill>
                      <a:srgbClr val="FF0000"/>
                    </a:solidFill>
                    <a:latin typeface="Calibri"/>
                  </a:rPr>
                  <a:t>lactogen</a:t>
                </a:r>
                <a:endParaRPr lang="en-US" sz="900" dirty="0">
                  <a:solidFill>
                    <a:srgbClr val="FF0000"/>
                  </a:solidFill>
                  <a:latin typeface="Calibri"/>
                </a:endParaRPr>
              </a:p>
              <a:p>
                <a:pPr fontAlgn="auto">
                  <a:spcAft>
                    <a:spcPts val="0"/>
                  </a:spcAft>
                </a:pPr>
                <a:r>
                  <a:rPr lang="en-US" sz="900" dirty="0">
                    <a:solidFill>
                      <a:srgbClr val="292934"/>
                    </a:solidFill>
                    <a:latin typeface="Calibri"/>
                  </a:rPr>
                  <a:t>IgA</a:t>
                </a:r>
              </a:p>
              <a:p>
                <a:pPr fontAlgn="auto">
                  <a:spcAft>
                    <a:spcPts val="0"/>
                  </a:spcAft>
                </a:pPr>
                <a:r>
                  <a:rPr lang="en-US" sz="900" dirty="0" err="1">
                    <a:solidFill>
                      <a:srgbClr val="292934"/>
                    </a:solidFill>
                    <a:latin typeface="Calibri"/>
                  </a:rPr>
                  <a:t>IgD</a:t>
                </a:r>
                <a:endParaRPr lang="en-US" sz="900" dirty="0">
                  <a:solidFill>
                    <a:srgbClr val="292934"/>
                  </a:solidFill>
                  <a:latin typeface="Calibri"/>
                </a:endParaRPr>
              </a:p>
              <a:p>
                <a:pPr fontAlgn="auto">
                  <a:spcAft>
                    <a:spcPts val="0"/>
                  </a:spcAft>
                </a:pPr>
                <a:r>
                  <a:rPr lang="en-US" sz="900" dirty="0" err="1">
                    <a:solidFill>
                      <a:srgbClr val="292934"/>
                    </a:solidFill>
                    <a:latin typeface="Calibri"/>
                  </a:rPr>
                  <a:t>IgE</a:t>
                </a:r>
                <a:endParaRPr lang="en-US" sz="900" dirty="0">
                  <a:solidFill>
                    <a:srgbClr val="292934"/>
                  </a:solidFill>
                  <a:latin typeface="Calibri"/>
                </a:endParaRPr>
              </a:p>
              <a:p>
                <a:pPr fontAlgn="auto">
                  <a:spcAft>
                    <a:spcPts val="0"/>
                  </a:spcAft>
                </a:pPr>
                <a:r>
                  <a:rPr lang="en-US" sz="900" dirty="0" err="1">
                    <a:solidFill>
                      <a:srgbClr val="292934"/>
                    </a:solidFill>
                    <a:latin typeface="Calibri"/>
                  </a:rPr>
                  <a:t>IgG</a:t>
                </a:r>
                <a:endParaRPr lang="en-US" sz="900" dirty="0">
                  <a:solidFill>
                    <a:srgbClr val="292934"/>
                  </a:solidFill>
                  <a:latin typeface="Calibri"/>
                </a:endParaRPr>
              </a:p>
              <a:p>
                <a:pPr fontAlgn="auto">
                  <a:spcAft>
                    <a:spcPts val="0"/>
                  </a:spcAft>
                </a:pPr>
                <a:r>
                  <a:rPr lang="en-US" sz="900" dirty="0" err="1">
                    <a:solidFill>
                      <a:srgbClr val="292934"/>
                    </a:solidFill>
                    <a:latin typeface="Calibri"/>
                  </a:rPr>
                  <a:t>IgM</a:t>
                </a:r>
                <a:endParaRPr lang="en-US" sz="900" dirty="0">
                  <a:solidFill>
                    <a:srgbClr val="292934"/>
                  </a:solidFill>
                  <a:latin typeface="Calibri"/>
                </a:endParaRPr>
              </a:p>
              <a:p>
                <a:pPr fontAlgn="auto">
                  <a:spcAft>
                    <a:spcPts val="0"/>
                  </a:spcAft>
                </a:pPr>
                <a:r>
                  <a:rPr lang="en-US" sz="900" dirty="0" err="1">
                    <a:solidFill>
                      <a:srgbClr val="292934"/>
                    </a:solidFill>
                    <a:latin typeface="Calibri"/>
                  </a:rPr>
                  <a:t>Inhibin</a:t>
                </a:r>
                <a:r>
                  <a:rPr lang="en-US" sz="900" dirty="0">
                    <a:solidFill>
                      <a:srgbClr val="292934"/>
                    </a:solidFill>
                    <a:latin typeface="Calibri"/>
                  </a:rPr>
                  <a:t>-A</a:t>
                </a:r>
              </a:p>
              <a:p>
                <a:pPr fontAlgn="auto">
                  <a:spcAft>
                    <a:spcPts val="0"/>
                  </a:spcAft>
                </a:pPr>
                <a:r>
                  <a:rPr lang="en-US" sz="900" dirty="0">
                    <a:solidFill>
                      <a:srgbClr val="FF0000"/>
                    </a:solidFill>
                    <a:latin typeface="Calibri"/>
                  </a:rPr>
                  <a:t>Insulin</a:t>
                </a:r>
              </a:p>
              <a:p>
                <a:pPr fontAlgn="auto">
                  <a:spcAft>
                    <a:spcPts val="0"/>
                  </a:spcAft>
                </a:pPr>
                <a:r>
                  <a:rPr lang="en-US" sz="900" dirty="0">
                    <a:solidFill>
                      <a:srgbClr val="FF0000"/>
                    </a:solidFill>
                    <a:latin typeface="Calibri"/>
                  </a:rPr>
                  <a:t>IGF-1</a:t>
                </a:r>
              </a:p>
              <a:p>
                <a:pPr fontAlgn="auto">
                  <a:spcAft>
                    <a:spcPts val="0"/>
                  </a:spcAft>
                </a:pPr>
                <a:r>
                  <a:rPr lang="en-US" sz="900" dirty="0">
                    <a:solidFill>
                      <a:srgbClr val="FF0000"/>
                    </a:solidFill>
                    <a:latin typeface="Calibri"/>
                  </a:rPr>
                  <a:t>IGF-2</a:t>
                </a:r>
              </a:p>
              <a:p>
                <a:pPr fontAlgn="auto">
                  <a:spcAft>
                    <a:spcPts val="0"/>
                  </a:spcAft>
                </a:pPr>
                <a:r>
                  <a:rPr lang="en-US" sz="900" dirty="0">
                    <a:solidFill>
                      <a:srgbClr val="FF0000"/>
                    </a:solidFill>
                    <a:latin typeface="Calibri"/>
                  </a:rPr>
                  <a:t>IGFBP-1</a:t>
                </a:r>
              </a:p>
              <a:p>
                <a:pPr fontAlgn="auto">
                  <a:spcAft>
                    <a:spcPts val="0"/>
                  </a:spcAft>
                </a:pPr>
                <a:r>
                  <a:rPr lang="en-US" sz="900" dirty="0">
                    <a:solidFill>
                      <a:srgbClr val="FF0000"/>
                    </a:solidFill>
                    <a:latin typeface="Calibri"/>
                  </a:rPr>
                  <a:t>IGFBP-2</a:t>
                </a:r>
              </a:p>
              <a:p>
                <a:pPr fontAlgn="auto">
                  <a:spcAft>
                    <a:spcPts val="0"/>
                  </a:spcAft>
                </a:pPr>
                <a:r>
                  <a:rPr lang="en-US" sz="900" dirty="0">
                    <a:solidFill>
                      <a:srgbClr val="292934"/>
                    </a:solidFill>
                    <a:latin typeface="Calibri"/>
                  </a:rPr>
                  <a:t>Interleukin-2 receptor</a:t>
                </a:r>
              </a:p>
              <a:p>
                <a:pPr fontAlgn="auto">
                  <a:spcAft>
                    <a:spcPts val="0"/>
                  </a:spcAft>
                </a:pPr>
                <a:r>
                  <a:rPr lang="en-US" sz="900" dirty="0" err="1">
                    <a:solidFill>
                      <a:srgbClr val="FF0000"/>
                    </a:solidFill>
                    <a:latin typeface="Calibri"/>
                  </a:rPr>
                  <a:t>Isocitric</a:t>
                </a:r>
                <a:r>
                  <a:rPr lang="en-US" sz="900" dirty="0">
                    <a:solidFill>
                      <a:srgbClr val="FF0000"/>
                    </a:solidFill>
                    <a:latin typeface="Calibri"/>
                  </a:rPr>
                  <a:t> dehydrogenase</a:t>
                </a:r>
              </a:p>
              <a:p>
                <a:pPr fontAlgn="auto">
                  <a:spcAft>
                    <a:spcPts val="0"/>
                  </a:spcAft>
                </a:pPr>
                <a14:m>
                  <m:oMath xmlns:m="http://schemas.openxmlformats.org/officeDocument/2006/math">
                    <m:r>
                      <m:rPr>
                        <m:sty m:val="p"/>
                      </m:rPr>
                      <a:rPr lang="el-GR" sz="900" i="1" dirty="0">
                        <a:solidFill>
                          <a:srgbClr val="292934"/>
                        </a:solidFill>
                        <a:latin typeface="Cambria Math" panose="02040503050406030204" pitchFamily="18" charset="0"/>
                      </a:rPr>
                      <m:t>κ</m:t>
                    </m:r>
                  </m:oMath>
                </a14:m>
                <a:r>
                  <a:rPr lang="en-US" sz="900" dirty="0">
                    <a:solidFill>
                      <a:srgbClr val="292934"/>
                    </a:solidFill>
                    <a:latin typeface="Calibri"/>
                  </a:rPr>
                  <a:t> light chains</a:t>
                </a:r>
              </a:p>
              <a:p>
                <a:pPr fontAlgn="auto">
                  <a:spcAft>
                    <a:spcPts val="0"/>
                  </a:spcAft>
                </a:pPr>
                <a:r>
                  <a:rPr lang="en-US" sz="900" dirty="0" err="1">
                    <a:solidFill>
                      <a:srgbClr val="FF0000"/>
                    </a:solidFill>
                    <a:latin typeface="Calibri"/>
                  </a:rPr>
                  <a:t>Kininogen</a:t>
                </a:r>
                <a:r>
                  <a:rPr lang="en-US" sz="900" dirty="0">
                    <a:solidFill>
                      <a:srgbClr val="FF0000"/>
                    </a:solidFill>
                    <a:latin typeface="Calibri"/>
                  </a:rPr>
                  <a:t> 1*</a:t>
                </a:r>
              </a:p>
              <a:p>
                <a:pPr fontAlgn="auto">
                  <a:spcAft>
                    <a:spcPts val="0"/>
                  </a:spcAft>
                </a:pPr>
                <a:r>
                  <a:rPr lang="en-US" sz="900" dirty="0">
                    <a:solidFill>
                      <a:srgbClr val="FF0000"/>
                    </a:solidFill>
                    <a:latin typeface="Calibri"/>
                  </a:rPr>
                  <a:t>Lactate Dehydrogenase (heart)</a:t>
                </a:r>
              </a:p>
              <a:p>
                <a:pPr fontAlgn="auto">
                  <a:spcAft>
                    <a:spcPts val="0"/>
                  </a:spcAft>
                </a:pPr>
                <a:r>
                  <a:rPr lang="en-US" sz="900" dirty="0" err="1">
                    <a:solidFill>
                      <a:srgbClr val="292934"/>
                    </a:solidFill>
                    <a:latin typeface="Calibri"/>
                  </a:rPr>
                  <a:t>Lactoferrin</a:t>
                </a:r>
                <a:endParaRPr lang="en-US" sz="900" dirty="0">
                  <a:solidFill>
                    <a:srgbClr val="292934"/>
                  </a:solidFill>
                  <a:latin typeface="Calibri"/>
                </a:endParaRPr>
              </a:p>
              <a:p>
                <a:pPr fontAlgn="auto">
                  <a:spcAft>
                    <a:spcPts val="0"/>
                  </a:spcAft>
                </a:pPr>
                <a:r>
                  <a:rPr lang="en-US" sz="900" dirty="0">
                    <a:solidFill>
                      <a:srgbClr val="292934"/>
                    </a:solidFill>
                    <a:latin typeface="Calibri"/>
                    <a:sym typeface="Symbol" panose="05050102010706020507" pitchFamily="18" charset="2"/>
                  </a:rPr>
                  <a:t></a:t>
                </a:r>
                <a:r>
                  <a:rPr lang="en-US" sz="900" dirty="0">
                    <a:solidFill>
                      <a:srgbClr val="292934"/>
                    </a:solidFill>
                    <a:latin typeface="Calibri"/>
                  </a:rPr>
                  <a:t> light chains</a:t>
                </a:r>
              </a:p>
              <a:p>
                <a:pPr fontAlgn="auto">
                  <a:spcAft>
                    <a:spcPts val="0"/>
                  </a:spcAft>
                </a:pPr>
                <a:r>
                  <a:rPr lang="en-US" sz="900" dirty="0">
                    <a:solidFill>
                      <a:srgbClr val="292934"/>
                    </a:solidFill>
                    <a:latin typeface="Calibri"/>
                  </a:rPr>
                  <a:t>Lipase</a:t>
                </a:r>
              </a:p>
              <a:p>
                <a:pPr fontAlgn="auto">
                  <a:spcAft>
                    <a:spcPts val="0"/>
                  </a:spcAft>
                </a:pPr>
                <a:r>
                  <a:rPr lang="en-US" sz="900" dirty="0" err="1">
                    <a:solidFill>
                      <a:srgbClr val="FF0000"/>
                    </a:solidFill>
                    <a:latin typeface="Calibri"/>
                  </a:rPr>
                  <a:t>Lp</a:t>
                </a:r>
                <a:r>
                  <a:rPr lang="en-US" sz="900" dirty="0">
                    <a:solidFill>
                      <a:srgbClr val="FF0000"/>
                    </a:solidFill>
                    <a:latin typeface="Calibri"/>
                  </a:rPr>
                  <a:t>(a)</a:t>
                </a:r>
              </a:p>
              <a:p>
                <a:pPr fontAlgn="auto">
                  <a:spcAft>
                    <a:spcPts val="0"/>
                  </a:spcAft>
                </a:pPr>
                <a:r>
                  <a:rPr lang="en-US" sz="900" dirty="0">
                    <a:solidFill>
                      <a:srgbClr val="292934"/>
                    </a:solidFill>
                    <a:latin typeface="Calibri"/>
                  </a:rPr>
                  <a:t>LP-PLA2</a:t>
                </a:r>
              </a:p>
              <a:p>
                <a:pPr fontAlgn="auto">
                  <a:spcAft>
                    <a:spcPts val="0"/>
                  </a:spcAft>
                </a:pPr>
                <a:r>
                  <a:rPr lang="en-US" sz="900" dirty="0" err="1">
                    <a:solidFill>
                      <a:srgbClr val="292934"/>
                    </a:solidFill>
                    <a:latin typeface="Calibri"/>
                  </a:rPr>
                  <a:t>Leutinizing</a:t>
                </a:r>
                <a:r>
                  <a:rPr lang="en-US" sz="900" dirty="0">
                    <a:solidFill>
                      <a:srgbClr val="292934"/>
                    </a:solidFill>
                    <a:latin typeface="Calibri"/>
                  </a:rPr>
                  <a:t> hormone</a:t>
                </a:r>
              </a:p>
              <a:p>
                <a:pPr fontAlgn="auto">
                  <a:spcAft>
                    <a:spcPts val="0"/>
                  </a:spcAft>
                </a:pPr>
                <a:r>
                  <a:rPr lang="en-US" sz="900" dirty="0">
                    <a:solidFill>
                      <a:srgbClr val="292934"/>
                    </a:solidFill>
                    <a:latin typeface="Calibri"/>
                  </a:rPr>
                  <a:t>Lysozyme</a:t>
                </a:r>
              </a:p>
              <a:p>
                <a:pPr fontAlgn="auto">
                  <a:spcAft>
                    <a:spcPts val="0"/>
                  </a:spcAft>
                </a:pPr>
                <a:r>
                  <a:rPr lang="en-US" sz="900" dirty="0">
                    <a:solidFill>
                      <a:srgbClr val="292934"/>
                    </a:solidFill>
                    <a:latin typeface="Calibri"/>
                  </a:rPr>
                  <a:t>Myeloperoxidase</a:t>
                </a:r>
              </a:p>
              <a:p>
                <a:pPr fontAlgn="auto">
                  <a:spcAft>
                    <a:spcPts val="0"/>
                  </a:spcAft>
                </a:pPr>
                <a:r>
                  <a:rPr lang="en-US" sz="900" dirty="0">
                    <a:solidFill>
                      <a:srgbClr val="FF0000"/>
                    </a:solidFill>
                    <a:latin typeface="Calibri"/>
                  </a:rPr>
                  <a:t>Myoglobin</a:t>
                </a:r>
              </a:p>
              <a:p>
                <a:pPr fontAlgn="auto">
                  <a:spcAft>
                    <a:spcPts val="0"/>
                  </a:spcAft>
                </a:pPr>
                <a:r>
                  <a:rPr lang="en-US" sz="900" dirty="0" err="1">
                    <a:solidFill>
                      <a:srgbClr val="292934"/>
                    </a:solidFill>
                    <a:latin typeface="Calibri"/>
                  </a:rPr>
                  <a:t>Osteocalcin</a:t>
                </a:r>
                <a:endParaRPr lang="en-US" sz="900" dirty="0">
                  <a:solidFill>
                    <a:srgbClr val="292934"/>
                  </a:solidFill>
                  <a:latin typeface="Calibri"/>
                </a:endParaRPr>
              </a:p>
              <a:p>
                <a:pPr fontAlgn="auto">
                  <a:spcAft>
                    <a:spcPts val="0"/>
                  </a:spcAft>
                </a:pPr>
                <a:r>
                  <a:rPr lang="en-US" sz="900" dirty="0">
                    <a:solidFill>
                      <a:srgbClr val="292934"/>
                    </a:solidFill>
                    <a:latin typeface="Calibri"/>
                  </a:rPr>
                  <a:t>Parathyroid hormone</a:t>
                </a:r>
              </a:p>
              <a:p>
                <a:pPr fontAlgn="auto">
                  <a:spcAft>
                    <a:spcPts val="0"/>
                  </a:spcAft>
                </a:pPr>
                <a:r>
                  <a:rPr lang="en-US" sz="900" dirty="0" err="1">
                    <a:solidFill>
                      <a:srgbClr val="FF0000"/>
                    </a:solidFill>
                    <a:latin typeface="Calibri"/>
                  </a:rPr>
                  <a:t>Phosphohexose</a:t>
                </a:r>
                <a:r>
                  <a:rPr lang="en-US" sz="900" dirty="0">
                    <a:solidFill>
                      <a:srgbClr val="FF0000"/>
                    </a:solidFill>
                    <a:latin typeface="Calibri"/>
                  </a:rPr>
                  <a:t> </a:t>
                </a:r>
                <a:r>
                  <a:rPr lang="en-US" sz="900" dirty="0" err="1">
                    <a:solidFill>
                      <a:srgbClr val="FF0000"/>
                    </a:solidFill>
                    <a:latin typeface="Calibri"/>
                  </a:rPr>
                  <a:t>isomerase</a:t>
                </a:r>
                <a:r>
                  <a:rPr lang="en-US" sz="900" dirty="0">
                    <a:solidFill>
                      <a:srgbClr val="FF0000"/>
                    </a:solidFill>
                    <a:latin typeface="Calibri"/>
                  </a:rPr>
                  <a:t> (GPI)</a:t>
                </a:r>
              </a:p>
              <a:p>
                <a:pPr fontAlgn="auto">
                  <a:spcAft>
                    <a:spcPts val="0"/>
                  </a:spcAft>
                </a:pPr>
                <a:r>
                  <a:rPr lang="en-US" sz="900" dirty="0">
                    <a:solidFill>
                      <a:srgbClr val="FF0000"/>
                    </a:solidFill>
                    <a:latin typeface="Calibri"/>
                  </a:rPr>
                  <a:t>Plasminogen</a:t>
                </a:r>
              </a:p>
              <a:p>
                <a:pPr fontAlgn="auto">
                  <a:spcAft>
                    <a:spcPts val="0"/>
                  </a:spcAft>
                </a:pPr>
                <a:r>
                  <a:rPr lang="en-US" sz="900" dirty="0">
                    <a:solidFill>
                      <a:srgbClr val="292934"/>
                    </a:solidFill>
                    <a:latin typeface="Calibri"/>
                  </a:rPr>
                  <a:t>Plasminogen activator </a:t>
                </a:r>
                <a:r>
                  <a:rPr lang="en-US" sz="900" dirty="0" err="1">
                    <a:solidFill>
                      <a:srgbClr val="292934"/>
                    </a:solidFill>
                    <a:latin typeface="Calibri"/>
                  </a:rPr>
                  <a:t>inhib</a:t>
                </a:r>
                <a:r>
                  <a:rPr lang="en-US" sz="900" dirty="0">
                    <a:solidFill>
                      <a:prstClr val="white">
                        <a:lumMod val="75000"/>
                      </a:prstClr>
                    </a:solidFill>
                    <a:latin typeface="Calibri"/>
                  </a:rPr>
                  <a:t>.</a:t>
                </a:r>
              </a:p>
              <a:p>
                <a:pPr fontAlgn="auto">
                  <a:spcAft>
                    <a:spcPts val="0"/>
                  </a:spcAft>
                </a:pPr>
                <a:r>
                  <a:rPr lang="en-US" sz="900" dirty="0" err="1">
                    <a:solidFill>
                      <a:srgbClr val="FF0000"/>
                    </a:solidFill>
                    <a:latin typeface="Calibri"/>
                  </a:rPr>
                  <a:t>Prealbumin</a:t>
                </a:r>
                <a:r>
                  <a:rPr lang="en-US" sz="900" dirty="0">
                    <a:solidFill>
                      <a:srgbClr val="FF0000"/>
                    </a:solidFill>
                    <a:latin typeface="Calibri"/>
                  </a:rPr>
                  <a:t> (</a:t>
                </a:r>
                <a:r>
                  <a:rPr lang="en-US" sz="900" dirty="0" err="1">
                    <a:solidFill>
                      <a:srgbClr val="FF0000"/>
                    </a:solidFill>
                    <a:latin typeface="Calibri"/>
                  </a:rPr>
                  <a:t>transthyretin</a:t>
                </a:r>
                <a:r>
                  <a:rPr lang="en-US" sz="900" dirty="0">
                    <a:solidFill>
                      <a:srgbClr val="FF0000"/>
                    </a:solidFill>
                    <a:latin typeface="Calibri"/>
                  </a:rPr>
                  <a:t>)</a:t>
                </a:r>
              </a:p>
              <a:p>
                <a:pPr fontAlgn="auto">
                  <a:spcAft>
                    <a:spcPts val="0"/>
                  </a:spcAft>
                </a:pPr>
                <a:r>
                  <a:rPr lang="en-US" sz="900" dirty="0">
                    <a:solidFill>
                      <a:srgbClr val="FF0000"/>
                    </a:solidFill>
                    <a:latin typeface="Calibri"/>
                  </a:rPr>
                  <a:t>BNP</a:t>
                </a:r>
              </a:p>
              <a:p>
                <a:pPr fontAlgn="auto">
                  <a:spcAft>
                    <a:spcPts val="0"/>
                  </a:spcAft>
                </a:pPr>
                <a:r>
                  <a:rPr lang="en-US" sz="900" dirty="0" err="1">
                    <a:solidFill>
                      <a:srgbClr val="FF0000"/>
                    </a:solidFill>
                    <a:latin typeface="Calibri"/>
                  </a:rPr>
                  <a:t>Procalcitonin</a:t>
                </a:r>
                <a:endParaRPr lang="en-US" sz="900" dirty="0">
                  <a:solidFill>
                    <a:srgbClr val="FF0000"/>
                  </a:solidFill>
                  <a:latin typeface="Calibri"/>
                </a:endParaRPr>
              </a:p>
              <a:p>
                <a:pPr fontAlgn="auto">
                  <a:spcAft>
                    <a:spcPts val="0"/>
                  </a:spcAft>
                </a:pPr>
                <a:r>
                  <a:rPr lang="en-US" sz="900" dirty="0">
                    <a:solidFill>
                      <a:srgbClr val="292934"/>
                    </a:solidFill>
                    <a:latin typeface="Calibri"/>
                  </a:rPr>
                  <a:t>Prolactin</a:t>
                </a:r>
              </a:p>
              <a:p>
                <a:pPr fontAlgn="auto">
                  <a:spcAft>
                    <a:spcPts val="0"/>
                  </a:spcAft>
                </a:pPr>
                <a:r>
                  <a:rPr lang="en-US" sz="900" dirty="0" err="1">
                    <a:solidFill>
                      <a:srgbClr val="FF0000"/>
                    </a:solidFill>
                    <a:latin typeface="Calibri"/>
                  </a:rPr>
                  <a:t>Properidin</a:t>
                </a:r>
                <a:r>
                  <a:rPr lang="en-US" sz="900" dirty="0">
                    <a:solidFill>
                      <a:srgbClr val="FF0000"/>
                    </a:solidFill>
                    <a:latin typeface="Calibri"/>
                  </a:rPr>
                  <a:t> Factor B (CFB)</a:t>
                </a:r>
              </a:p>
              <a:p>
                <a:pPr fontAlgn="auto">
                  <a:spcAft>
                    <a:spcPts val="0"/>
                  </a:spcAft>
                </a:pPr>
                <a:r>
                  <a:rPr lang="en-US" sz="900" dirty="0">
                    <a:solidFill>
                      <a:srgbClr val="FF0000"/>
                    </a:solidFill>
                    <a:latin typeface="Calibri"/>
                  </a:rPr>
                  <a:t>Prostatic acid phosphatase</a:t>
                </a:r>
              </a:p>
              <a:p>
                <a:pPr fontAlgn="auto">
                  <a:spcAft>
                    <a:spcPts val="0"/>
                  </a:spcAft>
                </a:pPr>
                <a:r>
                  <a:rPr lang="en-US" sz="900" dirty="0">
                    <a:solidFill>
                      <a:srgbClr val="FF0000"/>
                    </a:solidFill>
                    <a:latin typeface="Calibri"/>
                  </a:rPr>
                  <a:t>PSA</a:t>
                </a:r>
              </a:p>
              <a:p>
                <a:pPr fontAlgn="auto">
                  <a:spcAft>
                    <a:spcPts val="0"/>
                  </a:spcAft>
                </a:pPr>
                <a:r>
                  <a:rPr lang="en-US" sz="900" dirty="0">
                    <a:solidFill>
                      <a:srgbClr val="FF0000"/>
                    </a:solidFill>
                    <a:latin typeface="Calibri"/>
                  </a:rPr>
                  <a:t>Protein C</a:t>
                </a:r>
              </a:p>
              <a:p>
                <a:pPr fontAlgn="auto">
                  <a:spcAft>
                    <a:spcPts val="0"/>
                  </a:spcAft>
                </a:pPr>
                <a:r>
                  <a:rPr lang="en-US" sz="900" dirty="0">
                    <a:solidFill>
                      <a:srgbClr val="FF0000"/>
                    </a:solidFill>
                    <a:latin typeface="Calibri"/>
                  </a:rPr>
                  <a:t>Protein S</a:t>
                </a:r>
              </a:p>
              <a:p>
                <a:pPr fontAlgn="auto">
                  <a:spcAft>
                    <a:spcPts val="0"/>
                  </a:spcAft>
                </a:pPr>
                <a:r>
                  <a:rPr lang="en-US" sz="900" dirty="0" err="1">
                    <a:solidFill>
                      <a:srgbClr val="292934"/>
                    </a:solidFill>
                    <a:latin typeface="Calibri"/>
                  </a:rPr>
                  <a:t>Pseudocholinesterase</a:t>
                </a:r>
                <a:endParaRPr lang="en-US" sz="900" dirty="0">
                  <a:solidFill>
                    <a:srgbClr val="292934"/>
                  </a:solidFill>
                  <a:latin typeface="Calibri"/>
                </a:endParaRPr>
              </a:p>
              <a:p>
                <a:pPr fontAlgn="auto">
                  <a:spcAft>
                    <a:spcPts val="0"/>
                  </a:spcAft>
                </a:pPr>
                <a:r>
                  <a:rPr lang="en-US" sz="900" dirty="0">
                    <a:solidFill>
                      <a:srgbClr val="FF0000"/>
                    </a:solidFill>
                    <a:latin typeface="Calibri"/>
                  </a:rPr>
                  <a:t>Pyruvate kinase</a:t>
                </a:r>
              </a:p>
              <a:p>
                <a:pPr fontAlgn="auto">
                  <a:spcAft>
                    <a:spcPts val="0"/>
                  </a:spcAft>
                </a:pPr>
                <a:r>
                  <a:rPr lang="en-US" sz="900" dirty="0">
                    <a:solidFill>
                      <a:srgbClr val="292934"/>
                    </a:solidFill>
                    <a:latin typeface="Calibri"/>
                  </a:rPr>
                  <a:t>Renin</a:t>
                </a:r>
              </a:p>
              <a:p>
                <a:pPr fontAlgn="auto">
                  <a:spcAft>
                    <a:spcPts val="0"/>
                  </a:spcAft>
                </a:pPr>
                <a:r>
                  <a:rPr lang="en-US" sz="900" dirty="0">
                    <a:solidFill>
                      <a:srgbClr val="FF0000"/>
                    </a:solidFill>
                    <a:latin typeface="Calibri"/>
                  </a:rPr>
                  <a:t>Retinol binding protein</a:t>
                </a:r>
              </a:p>
              <a:p>
                <a:pPr fontAlgn="auto">
                  <a:spcAft>
                    <a:spcPts val="0"/>
                  </a:spcAft>
                </a:pPr>
                <a:r>
                  <a:rPr lang="en-US" sz="900" dirty="0" err="1">
                    <a:solidFill>
                      <a:srgbClr val="292934"/>
                    </a:solidFill>
                    <a:latin typeface="Calibri"/>
                  </a:rPr>
                  <a:t>Mesothelin</a:t>
                </a:r>
                <a:r>
                  <a:rPr lang="en-US" sz="900" dirty="0">
                    <a:solidFill>
                      <a:srgbClr val="292934"/>
                    </a:solidFill>
                    <a:latin typeface="Calibri"/>
                  </a:rPr>
                  <a:t>-related peptide</a:t>
                </a:r>
              </a:p>
              <a:p>
                <a:pPr fontAlgn="auto">
                  <a:spcAft>
                    <a:spcPts val="0"/>
                  </a:spcAft>
                </a:pPr>
                <a:r>
                  <a:rPr lang="en-US" sz="900" dirty="0" err="1">
                    <a:solidFill>
                      <a:srgbClr val="FF0000"/>
                    </a:solidFill>
                    <a:latin typeface="Calibri"/>
                  </a:rPr>
                  <a:t>Sorbital</a:t>
                </a:r>
                <a:r>
                  <a:rPr lang="en-US" sz="900" dirty="0">
                    <a:solidFill>
                      <a:srgbClr val="FF0000"/>
                    </a:solidFill>
                    <a:latin typeface="Calibri"/>
                  </a:rPr>
                  <a:t> dehydrogenase</a:t>
                </a:r>
              </a:p>
              <a:p>
                <a:pPr fontAlgn="auto">
                  <a:spcAft>
                    <a:spcPts val="0"/>
                  </a:spcAft>
                </a:pPr>
                <a:r>
                  <a:rPr lang="en-US" sz="900" dirty="0">
                    <a:solidFill>
                      <a:srgbClr val="FF0000"/>
                    </a:solidFill>
                    <a:latin typeface="Calibri"/>
                  </a:rPr>
                  <a:t>Thyroglobulin</a:t>
                </a:r>
              </a:p>
              <a:p>
                <a:pPr fontAlgn="auto">
                  <a:spcAft>
                    <a:spcPts val="0"/>
                  </a:spcAft>
                </a:pPr>
                <a:r>
                  <a:rPr lang="en-US" sz="900" dirty="0">
                    <a:solidFill>
                      <a:srgbClr val="292934"/>
                    </a:solidFill>
                    <a:latin typeface="Calibri"/>
                  </a:rPr>
                  <a:t>TSH</a:t>
                </a:r>
              </a:p>
              <a:p>
                <a:pPr fontAlgn="auto">
                  <a:spcAft>
                    <a:spcPts val="0"/>
                  </a:spcAft>
                </a:pPr>
                <a:r>
                  <a:rPr lang="en-US" sz="900" dirty="0" err="1">
                    <a:solidFill>
                      <a:srgbClr val="292934"/>
                    </a:solidFill>
                    <a:latin typeface="Calibri"/>
                  </a:rPr>
                  <a:t>Thyroxine</a:t>
                </a:r>
                <a:r>
                  <a:rPr lang="en-US" sz="900" dirty="0">
                    <a:solidFill>
                      <a:srgbClr val="292934"/>
                    </a:solidFill>
                    <a:latin typeface="Calibri"/>
                  </a:rPr>
                  <a:t> binding globulin</a:t>
                </a:r>
              </a:p>
              <a:p>
                <a:pPr fontAlgn="auto">
                  <a:spcAft>
                    <a:spcPts val="0"/>
                  </a:spcAft>
                </a:pPr>
                <a:r>
                  <a:rPr lang="en-US" sz="900" dirty="0">
                    <a:solidFill>
                      <a:srgbClr val="292934"/>
                    </a:solidFill>
                    <a:latin typeface="Calibri"/>
                  </a:rPr>
                  <a:t>Tissue plasminogen activator</a:t>
                </a:r>
              </a:p>
              <a:p>
                <a:pPr fontAlgn="auto">
                  <a:spcAft>
                    <a:spcPts val="0"/>
                  </a:spcAft>
                </a:pPr>
                <a:r>
                  <a:rPr lang="en-US" sz="900" dirty="0">
                    <a:solidFill>
                      <a:srgbClr val="FF0000"/>
                    </a:solidFill>
                    <a:latin typeface="Calibri"/>
                  </a:rPr>
                  <a:t>Transferrin</a:t>
                </a:r>
              </a:p>
              <a:p>
                <a:pPr fontAlgn="auto">
                  <a:spcAft>
                    <a:spcPts val="0"/>
                  </a:spcAft>
                </a:pPr>
                <a:r>
                  <a:rPr lang="en-US" sz="900" dirty="0">
                    <a:solidFill>
                      <a:srgbClr val="FF0000"/>
                    </a:solidFill>
                    <a:latin typeface="Calibri"/>
                  </a:rPr>
                  <a:t>Troponin T (</a:t>
                </a:r>
                <a:r>
                  <a:rPr lang="en-US" sz="900" dirty="0" err="1">
                    <a:solidFill>
                      <a:srgbClr val="FF0000"/>
                    </a:solidFill>
                    <a:latin typeface="Calibri"/>
                  </a:rPr>
                  <a:t>TnT</a:t>
                </a:r>
                <a:r>
                  <a:rPr lang="en-US" sz="900" dirty="0">
                    <a:solidFill>
                      <a:srgbClr val="FF0000"/>
                    </a:solidFill>
                    <a:latin typeface="Calibri"/>
                  </a:rPr>
                  <a:t>)</a:t>
                </a:r>
              </a:p>
              <a:p>
                <a:pPr fontAlgn="auto">
                  <a:spcAft>
                    <a:spcPts val="0"/>
                  </a:spcAft>
                </a:pPr>
                <a:r>
                  <a:rPr lang="en-US" sz="900" dirty="0">
                    <a:solidFill>
                      <a:srgbClr val="292934"/>
                    </a:solidFill>
                    <a:latin typeface="Calibri"/>
                  </a:rPr>
                  <a:t>Troponin I (</a:t>
                </a:r>
                <a:r>
                  <a:rPr lang="en-US" sz="900" dirty="0" err="1">
                    <a:solidFill>
                      <a:srgbClr val="292934"/>
                    </a:solidFill>
                    <a:latin typeface="Calibri"/>
                  </a:rPr>
                  <a:t>TnI</a:t>
                </a:r>
                <a:r>
                  <a:rPr lang="en-US" sz="900" dirty="0">
                    <a:solidFill>
                      <a:srgbClr val="292934"/>
                    </a:solidFill>
                    <a:latin typeface="Calibri"/>
                  </a:rPr>
                  <a:t>)</a:t>
                </a:r>
              </a:p>
              <a:p>
                <a:pPr fontAlgn="auto">
                  <a:spcAft>
                    <a:spcPts val="0"/>
                  </a:spcAft>
                </a:pPr>
                <a:r>
                  <a:rPr lang="en-US" sz="900" dirty="0">
                    <a:solidFill>
                      <a:srgbClr val="292934"/>
                    </a:solidFill>
                    <a:latin typeface="Calibri"/>
                  </a:rPr>
                  <a:t>Trypsin</a:t>
                </a:r>
              </a:p>
              <a:p>
                <a:pPr fontAlgn="auto">
                  <a:spcAft>
                    <a:spcPts val="0"/>
                  </a:spcAft>
                </a:pPr>
                <a:r>
                  <a:rPr lang="en-US" sz="900" dirty="0" err="1">
                    <a:solidFill>
                      <a:srgbClr val="FF0000"/>
                    </a:solidFill>
                    <a:latin typeface="Calibri"/>
                  </a:rPr>
                  <a:t>Urokinase</a:t>
                </a:r>
                <a:endParaRPr lang="en-US" sz="900" dirty="0">
                  <a:solidFill>
                    <a:srgbClr val="FF0000"/>
                  </a:solidFill>
                  <a:latin typeface="Calibri"/>
                </a:endParaRPr>
              </a:p>
              <a:p>
                <a:pPr fontAlgn="auto">
                  <a:spcAft>
                    <a:spcPts val="0"/>
                  </a:spcAft>
                </a:pPr>
                <a:r>
                  <a:rPr lang="en-US" sz="900" dirty="0">
                    <a:solidFill>
                      <a:srgbClr val="FF0000"/>
                    </a:solidFill>
                    <a:latin typeface="Calibri"/>
                  </a:rPr>
                  <a:t>Vitamin D binding protein*</a:t>
                </a:r>
              </a:p>
              <a:p>
                <a:pPr fontAlgn="auto">
                  <a:spcAft>
                    <a:spcPts val="0"/>
                  </a:spcAft>
                </a:pPr>
                <a:r>
                  <a:rPr lang="en-US" sz="900" dirty="0" err="1">
                    <a:solidFill>
                      <a:srgbClr val="FF0000"/>
                    </a:solidFill>
                    <a:latin typeface="Calibri"/>
                  </a:rPr>
                  <a:t>Vitronectin</a:t>
                </a:r>
                <a:endParaRPr lang="en-US" sz="900" dirty="0">
                  <a:solidFill>
                    <a:srgbClr val="FF0000"/>
                  </a:solidFill>
                  <a:latin typeface="Calibri"/>
                </a:endParaRPr>
              </a:p>
              <a:p>
                <a:pPr fontAlgn="auto">
                  <a:spcAft>
                    <a:spcPts val="0"/>
                  </a:spcAft>
                </a:pPr>
                <a:r>
                  <a:rPr lang="en-US" sz="900" dirty="0">
                    <a:solidFill>
                      <a:srgbClr val="292934"/>
                    </a:solidFill>
                    <a:latin typeface="Calibri"/>
                  </a:rPr>
                  <a:t>Von </a:t>
                </a:r>
                <a:r>
                  <a:rPr lang="en-US" sz="900" dirty="0" err="1">
                    <a:solidFill>
                      <a:srgbClr val="292934"/>
                    </a:solidFill>
                    <a:latin typeface="Calibri"/>
                  </a:rPr>
                  <a:t>Willebrand</a:t>
                </a:r>
                <a:r>
                  <a:rPr lang="en-US" sz="900" dirty="0">
                    <a:solidFill>
                      <a:srgbClr val="292934"/>
                    </a:solidFill>
                    <a:latin typeface="Calibri"/>
                  </a:rPr>
                  <a:t> factor</a:t>
                </a:r>
              </a:p>
              <a:p>
                <a:pPr fontAlgn="auto">
                  <a:spcAft>
                    <a:spcPts val="0"/>
                  </a:spcAft>
                </a:pPr>
                <a:r>
                  <a:rPr lang="en-US" sz="900" dirty="0">
                    <a:solidFill>
                      <a:srgbClr val="FF0000"/>
                    </a:solidFill>
                    <a:latin typeface="Calibri"/>
                  </a:rPr>
                  <a:t>Zinc-</a:t>
                </a:r>
                <a:r>
                  <a:rPr lang="el-GR" sz="900" dirty="0">
                    <a:solidFill>
                      <a:srgbClr val="FF0000"/>
                    </a:solidFill>
                    <a:latin typeface="Calibri"/>
                  </a:rPr>
                  <a:t> α </a:t>
                </a:r>
                <a:r>
                  <a:rPr lang="en-US" sz="900" dirty="0">
                    <a:solidFill>
                      <a:srgbClr val="FF0000"/>
                    </a:solidFill>
                    <a:latin typeface="Calibri"/>
                  </a:rPr>
                  <a:t>-2-glycoprotein</a:t>
                </a:r>
                <a:r>
                  <a:rPr lang="en-US" sz="900" dirty="0">
                    <a:solidFill>
                      <a:prstClr val="black"/>
                    </a:solidFill>
                    <a:latin typeface="Calibri"/>
                  </a:rPr>
                  <a:t>*</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0" y="978623"/>
                <a:ext cx="9144000" cy="5836518"/>
              </a:xfrm>
              <a:prstGeom prst="rect">
                <a:avLst/>
              </a:prstGeom>
              <a:blipFill>
                <a:blip r:embed="rId3"/>
                <a:stretch>
                  <a:fillRect t="-313"/>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181084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02763"/>
            <a:ext cx="9144000" cy="994172"/>
          </a:xfrm>
        </p:spPr>
        <p:txBody>
          <a:bodyPr>
            <a:noAutofit/>
          </a:bodyPr>
          <a:lstStyle/>
          <a:p>
            <a:pPr algn="ctr">
              <a:lnSpc>
                <a:spcPct val="100000"/>
              </a:lnSpc>
              <a:spcBef>
                <a:spcPts val="0"/>
              </a:spcBef>
              <a:defRPr sz="1400" b="0" i="0" u="none" strike="noStrike" kern="1200" spc="0" baseline="0">
                <a:solidFill>
                  <a:sysClr val="windowText" lastClr="000000">
                    <a:lumMod val="65000"/>
                    <a:lumOff val="35000"/>
                  </a:sysClr>
                </a:solidFill>
                <a:latin typeface="+mn-lt"/>
                <a:ea typeface="+mn-ea"/>
                <a:cs typeface="+mn-cs"/>
              </a:defRPr>
            </a:pPr>
            <a:r>
              <a:rPr lang="en-US" sz="2500" b="1" dirty="0">
                <a:solidFill>
                  <a:srgbClr val="7030A0"/>
                </a:solidFill>
              </a:rPr>
              <a:t>Spectrum Counts</a:t>
            </a:r>
            <a:r>
              <a:rPr lang="en-US" sz="2500" b="1" dirty="0">
                <a:solidFill>
                  <a:sysClr val="windowText" lastClr="000000">
                    <a:lumMod val="65000"/>
                    <a:lumOff val="35000"/>
                  </a:sysClr>
                </a:solidFill>
              </a:rPr>
              <a:t> </a:t>
            </a:r>
            <a:r>
              <a:rPr lang="en-US" sz="2500" b="1" i="1" dirty="0">
                <a:solidFill>
                  <a:sysClr val="windowText" lastClr="000000">
                    <a:lumMod val="65000"/>
                    <a:lumOff val="35000"/>
                  </a:sysClr>
                </a:solidFill>
              </a:rPr>
              <a:t>vs.</a:t>
            </a:r>
            <a:r>
              <a:rPr lang="en-US" sz="2500" b="1" dirty="0">
                <a:solidFill>
                  <a:sysClr val="windowText" lastClr="000000">
                    <a:lumMod val="65000"/>
                    <a:lumOff val="35000"/>
                  </a:sysClr>
                </a:solidFill>
              </a:rPr>
              <a:t> </a:t>
            </a:r>
            <a:r>
              <a:rPr lang="en-US" sz="2500" b="1" dirty="0">
                <a:solidFill>
                  <a:srgbClr val="FF0000"/>
                </a:solidFill>
              </a:rPr>
              <a:t>SRM Signal Intensity: </a:t>
            </a:r>
            <a:r>
              <a:rPr lang="en-US" sz="2500" b="1" dirty="0" err="1">
                <a:solidFill>
                  <a:sysClr val="windowText" lastClr="000000">
                    <a:lumMod val="65000"/>
                    <a:lumOff val="35000"/>
                  </a:sysClr>
                </a:solidFill>
              </a:rPr>
              <a:t>Apolipoprotein</a:t>
            </a:r>
            <a:r>
              <a:rPr lang="en-US" sz="2500" b="1" dirty="0">
                <a:solidFill>
                  <a:sysClr val="windowText" lastClr="000000">
                    <a:lumMod val="65000"/>
                    <a:lumOff val="35000"/>
                  </a:sysClr>
                </a:solidFill>
              </a:rPr>
              <a:t> B100</a:t>
            </a:r>
          </a:p>
        </p:txBody>
      </p:sp>
      <p:graphicFrame>
        <p:nvGraphicFramePr>
          <p:cNvPr id="6" name="Chart 5"/>
          <p:cNvGraphicFramePr>
            <a:graphicFrameLocks noGrp="1"/>
          </p:cNvGraphicFramePr>
          <p:nvPr/>
        </p:nvGraphicFramePr>
        <p:xfrm>
          <a:off x="1524000" y="791410"/>
          <a:ext cx="9144000" cy="606659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524000" y="6597492"/>
            <a:ext cx="3691588" cy="276999"/>
          </a:xfrm>
          <a:prstGeom prst="rect">
            <a:avLst/>
          </a:prstGeom>
          <a:noFill/>
        </p:spPr>
        <p:txBody>
          <a:bodyPr wrap="none" rtlCol="0">
            <a:spAutoFit/>
          </a:bodyPr>
          <a:lstStyle/>
          <a:p>
            <a:pPr fontAlgn="auto">
              <a:spcBef>
                <a:spcPts val="0"/>
              </a:spcBef>
              <a:spcAft>
                <a:spcPts val="0"/>
              </a:spcAft>
            </a:pPr>
            <a:r>
              <a:rPr lang="pt-BR" sz="1200" dirty="0">
                <a:solidFill>
                  <a:prstClr val="black"/>
                </a:solidFill>
                <a:latin typeface="Calibri" panose="020F0502020204030204"/>
              </a:rPr>
              <a:t>Prakash, A. et al.</a:t>
            </a:r>
            <a:r>
              <a:rPr lang="pt-BR" sz="1200" i="1" dirty="0">
                <a:solidFill>
                  <a:prstClr val="black"/>
                </a:solidFill>
                <a:latin typeface="Calibri" panose="020F0502020204030204"/>
              </a:rPr>
              <a:t> J Proteome Res.</a:t>
            </a:r>
            <a:r>
              <a:rPr lang="pt-BR" sz="1200" dirty="0">
                <a:solidFill>
                  <a:prstClr val="black"/>
                </a:solidFill>
                <a:latin typeface="Calibri" panose="020F0502020204030204"/>
              </a:rPr>
              <a:t> </a:t>
            </a:r>
            <a:r>
              <a:rPr lang="pt-BR" sz="1200" b="1" dirty="0">
                <a:solidFill>
                  <a:prstClr val="black"/>
                </a:solidFill>
                <a:latin typeface="Calibri" panose="020F0502020204030204"/>
              </a:rPr>
              <a:t>2009</a:t>
            </a:r>
            <a:r>
              <a:rPr lang="pt-BR" sz="1200" dirty="0">
                <a:solidFill>
                  <a:prstClr val="black"/>
                </a:solidFill>
                <a:latin typeface="Calibri" panose="020F0502020204030204"/>
              </a:rPr>
              <a:t> 8(6): 2733–2739.</a:t>
            </a:r>
            <a:endParaRPr lang="en-US" sz="1200" dirty="0">
              <a:solidFill>
                <a:prstClr val="black"/>
              </a:solidFill>
              <a:latin typeface="Calibri" panose="020F0502020204030204"/>
            </a:endParaRPr>
          </a:p>
        </p:txBody>
      </p:sp>
    </p:spTree>
    <p:extLst>
      <p:ext uri="{BB962C8B-B14F-4D97-AF65-F5344CB8AC3E}">
        <p14:creationId xmlns:p14="http://schemas.microsoft.com/office/powerpoint/2010/main" val="1613390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6721" y="1198880"/>
            <a:ext cx="8473439" cy="5029200"/>
            <a:chOff x="1007852" y="1066800"/>
            <a:chExt cx="7081223" cy="40386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519317"/>
              <a:ext cx="1447800" cy="450008"/>
            </a:xfrm>
            <a:prstGeom prst="rect">
              <a:avLst/>
            </a:prstGeom>
          </p:spPr>
        </p:pic>
        <p:cxnSp>
          <p:nvCxnSpPr>
            <p:cNvPr id="6" name="Straight Connector 5"/>
            <p:cNvCxnSpPr/>
            <p:nvPr/>
          </p:nvCxnSpPr>
          <p:spPr>
            <a:xfrm>
              <a:off x="3810000" y="2783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329050"/>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3926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1875" y="45551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0" y="224542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33800" y="1268104"/>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954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5400" y="1447800"/>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7526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24000" y="51054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33600" y="1447800"/>
              <a:ext cx="228600" cy="365760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pt-BR" sz="1600" b="1" dirty="0">
                  <a:solidFill>
                    <a:srgbClr val="292934"/>
                  </a:solidFill>
                  <a:latin typeface="Times New Roman" pitchFamily="18" charset="0"/>
                  <a:cs typeface="Times New Roman" pitchFamily="18" charset="0"/>
                </a:rPr>
                <a:t>Method Development</a:t>
              </a:r>
            </a:p>
          </p:txBody>
        </p:sp>
        <p:sp>
          <p:nvSpPr>
            <p:cNvPr id="17" name="Rectangle 16"/>
            <p:cNvSpPr/>
            <p:nvPr/>
          </p:nvSpPr>
          <p:spPr>
            <a:xfrm>
              <a:off x="2514600" y="1143000"/>
              <a:ext cx="12192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Process</a:t>
              </a:r>
            </a:p>
          </p:txBody>
        </p:sp>
        <p:sp>
          <p:nvSpPr>
            <p:cNvPr id="18" name="Rectangle 17"/>
            <p:cNvSpPr/>
            <p:nvPr/>
          </p:nvSpPr>
          <p:spPr>
            <a:xfrm>
              <a:off x="4038600" y="1143000"/>
              <a:ext cx="9906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Skyline</a:t>
              </a:r>
            </a:p>
          </p:txBody>
        </p:sp>
        <p:sp>
          <p:nvSpPr>
            <p:cNvPr id="19" name="Rectangle 18"/>
            <p:cNvSpPr/>
            <p:nvPr/>
          </p:nvSpPr>
          <p:spPr>
            <a:xfrm>
              <a:off x="6788298" y="1336344"/>
              <a:ext cx="9906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Matrix</a:t>
              </a:r>
            </a:p>
          </p:txBody>
        </p:sp>
        <p:sp>
          <p:nvSpPr>
            <p:cNvPr id="20" name="Rectangle 19"/>
            <p:cNvSpPr/>
            <p:nvPr/>
          </p:nvSpPr>
          <p:spPr>
            <a:xfrm>
              <a:off x="3971026" y="207321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Peptide: 7-23 aa, +2 </a:t>
              </a:r>
            </a:p>
            <a:p>
              <a:pPr algn="ctr"/>
              <a:r>
                <a:rPr lang="pt-BR" sz="800" dirty="0">
                  <a:solidFill>
                    <a:srgbClr val="292934"/>
                  </a:solidFill>
                  <a:latin typeface="Times New Roman" pitchFamily="18" charset="0"/>
                  <a:cs typeface="Times New Roman" pitchFamily="18" charset="0"/>
                </a:rPr>
                <a:t>Product: </a:t>
              </a:r>
              <a:r>
                <a:rPr lang="en-US" sz="800" dirty="0">
                  <a:solidFill>
                    <a:srgbClr val="292934"/>
                  </a:solidFill>
                  <a:latin typeface="Times New Roman" pitchFamily="18" charset="0"/>
                  <a:cs typeface="Times New Roman" pitchFamily="18" charset="0"/>
                </a:rPr>
                <a:t>from y3 to </a:t>
              </a:r>
              <a:r>
                <a:rPr lang="en-US" sz="800" dirty="0" err="1">
                  <a:solidFill>
                    <a:srgbClr val="292934"/>
                  </a:solidFill>
                  <a:latin typeface="Times New Roman" pitchFamily="18" charset="0"/>
                  <a:cs typeface="Times New Roman" pitchFamily="18" charset="0"/>
                </a:rPr>
                <a:t>yn</a:t>
              </a:r>
              <a:r>
                <a:rPr lang="en-US" sz="800" dirty="0">
                  <a:solidFill>
                    <a:srgbClr val="292934"/>
                  </a:solidFill>
                  <a:latin typeface="Times New Roman" pitchFamily="18" charset="0"/>
                  <a:cs typeface="Times New Roman" pitchFamily="18" charset="0"/>
                </a:rPr>
                <a:t>  − 1, +1  </a:t>
              </a:r>
              <a:endParaRPr lang="pt-BR" sz="800" dirty="0">
                <a:solidFill>
                  <a:srgbClr val="292934"/>
                </a:solidFill>
                <a:latin typeface="Times New Roman" pitchFamily="18" charset="0"/>
                <a:cs typeface="Times New Roman" pitchFamily="18" charset="0"/>
              </a:endParaRPr>
            </a:p>
          </p:txBody>
        </p:sp>
        <p:sp>
          <p:nvSpPr>
            <p:cNvPr id="21" name="Rectangle 20"/>
            <p:cNvSpPr/>
            <p:nvPr/>
          </p:nvSpPr>
          <p:spPr>
            <a:xfrm>
              <a:off x="6488875" y="1851740"/>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Protein Extraction</a:t>
              </a:r>
            </a:p>
          </p:txBody>
        </p:sp>
        <p:sp>
          <p:nvSpPr>
            <p:cNvPr id="22" name="Rectangle 21"/>
            <p:cNvSpPr/>
            <p:nvPr/>
          </p:nvSpPr>
          <p:spPr>
            <a:xfrm>
              <a:off x="6484192" y="237651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Digestion</a:t>
              </a:r>
            </a:p>
          </p:txBody>
        </p:sp>
        <p:sp>
          <p:nvSpPr>
            <p:cNvPr id="23" name="Rectangle 22"/>
            <p:cNvSpPr/>
            <p:nvPr/>
          </p:nvSpPr>
          <p:spPr>
            <a:xfrm>
              <a:off x="6485626" y="3850944"/>
              <a:ext cx="1600200" cy="381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Triple quadrupole </a:t>
              </a:r>
            </a:p>
            <a:p>
              <a:pPr algn="ctr"/>
              <a:r>
                <a:rPr lang="pt-BR" sz="1100" dirty="0">
                  <a:solidFill>
                    <a:srgbClr val="292934"/>
                  </a:solidFill>
                  <a:latin typeface="Times New Roman" pitchFamily="18" charset="0"/>
                  <a:cs typeface="Times New Roman" pitchFamily="18" charset="0"/>
                </a:rPr>
                <a:t>SRM analysis </a:t>
              </a:r>
            </a:p>
          </p:txBody>
        </p:sp>
        <p:sp>
          <p:nvSpPr>
            <p:cNvPr id="24" name="Rectangle 23"/>
            <p:cNvSpPr/>
            <p:nvPr/>
          </p:nvSpPr>
          <p:spPr>
            <a:xfrm>
              <a:off x="6485626" y="446054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Data analysis</a:t>
              </a:r>
            </a:p>
          </p:txBody>
        </p:sp>
        <p:sp>
          <p:nvSpPr>
            <p:cNvPr id="25" name="Rounded Rectangle 24"/>
            <p:cNvSpPr/>
            <p:nvPr/>
          </p:nvSpPr>
          <p:spPr>
            <a:xfrm>
              <a:off x="2488722" y="1531192"/>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Recombinant protein production</a:t>
              </a:r>
            </a:p>
          </p:txBody>
        </p:sp>
        <p:sp>
          <p:nvSpPr>
            <p:cNvPr id="26" name="Rounded Rectangle 25"/>
            <p:cNvSpPr/>
            <p:nvPr/>
          </p:nvSpPr>
          <p:spPr>
            <a:xfrm>
              <a:off x="2505974" y="2048774"/>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Monitor all tryptic peptides</a:t>
              </a:r>
            </a:p>
          </p:txBody>
        </p:sp>
        <p:sp>
          <p:nvSpPr>
            <p:cNvPr id="27" name="Rounded Rectangle 26"/>
            <p:cNvSpPr/>
            <p:nvPr/>
          </p:nvSpPr>
          <p:spPr>
            <a:xfrm>
              <a:off x="2514600" y="25735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Selection of transitions</a:t>
              </a:r>
            </a:p>
            <a:p>
              <a:pPr algn="ctr"/>
              <a:r>
                <a:rPr lang="pt-BR" sz="1100" dirty="0">
                  <a:solidFill>
                    <a:srgbClr val="292934"/>
                  </a:solidFill>
                  <a:latin typeface="Times New Roman" pitchFamily="18" charset="0"/>
                  <a:cs typeface="Times New Roman" pitchFamily="18" charset="0"/>
                </a:rPr>
                <a:t>and iRT</a:t>
              </a:r>
            </a:p>
          </p:txBody>
        </p:sp>
        <p:sp>
          <p:nvSpPr>
            <p:cNvPr id="28" name="Rounded Rectangle 27"/>
            <p:cNvSpPr/>
            <p:nvPr/>
          </p:nvSpPr>
          <p:spPr>
            <a:xfrm>
              <a:off x="2505974" y="31069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Peptide stability analysis</a:t>
              </a:r>
            </a:p>
          </p:txBody>
        </p:sp>
        <p:sp>
          <p:nvSpPr>
            <p:cNvPr id="29" name="Rounded Rectangle 28"/>
            <p:cNvSpPr/>
            <p:nvPr/>
          </p:nvSpPr>
          <p:spPr>
            <a:xfrm>
              <a:off x="2514600" y="3640348"/>
              <a:ext cx="1295400" cy="5506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Validation of transitions in the matrix</a:t>
              </a:r>
            </a:p>
          </p:txBody>
        </p:sp>
        <p:sp>
          <p:nvSpPr>
            <p:cNvPr id="30" name="Rounded Rectangle 29"/>
            <p:cNvSpPr/>
            <p:nvPr/>
          </p:nvSpPr>
          <p:spPr>
            <a:xfrm>
              <a:off x="2514600" y="4308896"/>
              <a:ext cx="1295400" cy="4917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Optimization of transitions</a:t>
              </a:r>
            </a:p>
          </p:txBody>
        </p:sp>
        <p:sp>
          <p:nvSpPr>
            <p:cNvPr id="31" name="Rectangle 30"/>
            <p:cNvSpPr/>
            <p:nvPr/>
          </p:nvSpPr>
          <p:spPr>
            <a:xfrm>
              <a:off x="3979652" y="2573975"/>
              <a:ext cx="1524000" cy="4003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4 transitions/peptide</a:t>
              </a:r>
            </a:p>
            <a:p>
              <a:pPr algn="ctr"/>
              <a:r>
                <a:rPr lang="en-US" sz="800" dirty="0">
                  <a:solidFill>
                    <a:srgbClr val="292934"/>
                  </a:solidFill>
                  <a:latin typeface="Times New Roman" pitchFamily="18" charset="0"/>
                  <a:cs typeface="Times New Roman" pitchFamily="18" charset="0"/>
                </a:rPr>
                <a:t>m/z fragment &gt; m/z precursor </a:t>
              </a:r>
              <a:endParaRPr lang="pt-BR" sz="800" dirty="0">
                <a:solidFill>
                  <a:srgbClr val="292934"/>
                </a:solidFill>
                <a:latin typeface="Times New Roman" pitchFamily="18" charset="0"/>
                <a:cs typeface="Times New Roman" pitchFamily="18" charset="0"/>
              </a:endParaRPr>
            </a:p>
          </p:txBody>
        </p:sp>
        <p:sp>
          <p:nvSpPr>
            <p:cNvPr id="32" name="Rectangle 31"/>
            <p:cNvSpPr/>
            <p:nvPr/>
          </p:nvSpPr>
          <p:spPr>
            <a:xfrm>
              <a:off x="3976403" y="315007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Build library in Panorama</a:t>
              </a:r>
              <a:endParaRPr lang="pt-BR" sz="800" dirty="0">
                <a:solidFill>
                  <a:srgbClr val="292934"/>
                </a:solidFill>
                <a:latin typeface="Times New Roman" pitchFamily="18" charset="0"/>
                <a:cs typeface="Times New Roman" pitchFamily="18" charset="0"/>
              </a:endParaRPr>
            </a:p>
          </p:txBody>
        </p:sp>
        <p:sp>
          <p:nvSpPr>
            <p:cNvPr id="33" name="Rectangle 32"/>
            <p:cNvSpPr/>
            <p:nvPr/>
          </p:nvSpPr>
          <p:spPr>
            <a:xfrm>
              <a:off x="3971720" y="3711618"/>
              <a:ext cx="1524000" cy="400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Recombinant Library (Dotp) and Retention time prediction </a:t>
              </a:r>
            </a:p>
          </p:txBody>
        </p:sp>
        <p:sp>
          <p:nvSpPr>
            <p:cNvPr id="34" name="Rectangle 33"/>
            <p:cNvSpPr/>
            <p:nvPr/>
          </p:nvSpPr>
          <p:spPr>
            <a:xfrm>
              <a:off x="3979225" y="4390900"/>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Filter and Selection </a:t>
              </a:r>
            </a:p>
            <a:p>
              <a:pPr algn="ctr"/>
              <a:r>
                <a:rPr lang="pt-BR" sz="800" dirty="0">
                  <a:solidFill>
                    <a:srgbClr val="292934"/>
                  </a:solidFill>
                  <a:latin typeface="Times New Roman" pitchFamily="18" charset="0"/>
                  <a:cs typeface="Times New Roman" pitchFamily="18" charset="0"/>
                </a:rPr>
                <a:t>3 peptides per protein</a:t>
              </a:r>
            </a:p>
          </p:txBody>
        </p:sp>
        <p:cxnSp>
          <p:nvCxnSpPr>
            <p:cNvPr id="35" name="Straight Connector 34"/>
            <p:cNvCxnSpPr/>
            <p:nvPr/>
          </p:nvCxnSpPr>
          <p:spPr>
            <a:xfrm>
              <a:off x="3138550" y="4800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36422" y="5029200"/>
              <a:ext cx="2883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19800" y="3319730"/>
              <a:ext cx="0" cy="1709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07925" y="3329050"/>
              <a:ext cx="7803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38"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58000" y="2970193"/>
              <a:ext cx="197055" cy="458807"/>
            </a:xfrm>
            <a:prstGeom prst="rect">
              <a:avLst/>
            </a:prstGeom>
            <a:noFill/>
          </p:spPr>
        </p:pic>
        <p:pic>
          <p:nvPicPr>
            <p:cNvPr id="40" name="Picture 39"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546443" y="2970193"/>
              <a:ext cx="197055" cy="458807"/>
            </a:xfrm>
            <a:prstGeom prst="rect">
              <a:avLst/>
            </a:prstGeom>
            <a:noFill/>
          </p:spPr>
        </p:pic>
        <p:sp>
          <p:nvSpPr>
            <p:cNvPr id="41" name="Rectangle 40"/>
            <p:cNvSpPr/>
            <p:nvPr/>
          </p:nvSpPr>
          <p:spPr>
            <a:xfrm>
              <a:off x="5791200" y="28956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RT standards;</a:t>
              </a:r>
            </a:p>
            <a:p>
              <a:pPr algn="ctr"/>
              <a:r>
                <a:rPr lang="pt-BR" sz="800" b="1" dirty="0">
                  <a:solidFill>
                    <a:srgbClr val="292934"/>
                  </a:solidFill>
                  <a:latin typeface="Times New Roman" pitchFamily="18" charset="0"/>
                  <a:cs typeface="Times New Roman" pitchFamily="18" charset="0"/>
                </a:rPr>
                <a:t>GST heavy</a:t>
              </a:r>
            </a:p>
            <a:p>
              <a:pPr algn="ctr"/>
              <a:r>
                <a:rPr lang="pt-BR" sz="800" b="1" dirty="0">
                  <a:solidFill>
                    <a:srgbClr val="292934"/>
                  </a:solidFill>
                  <a:latin typeface="Times New Roman" pitchFamily="18" charset="0"/>
                  <a:cs typeface="Times New Roman" pitchFamily="18" charset="0"/>
                </a:rPr>
                <a:t>CFB heavy</a:t>
              </a:r>
            </a:p>
          </p:txBody>
        </p:sp>
        <p:sp>
          <p:nvSpPr>
            <p:cNvPr id="42" name="Rectangle 41"/>
            <p:cNvSpPr/>
            <p:nvPr/>
          </p:nvSpPr>
          <p:spPr>
            <a:xfrm>
              <a:off x="6587704" y="3505200"/>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Control</a:t>
              </a:r>
            </a:p>
            <a:p>
              <a:pPr algn="ctr"/>
              <a:r>
                <a:rPr lang="pt-BR" sz="800" b="1" dirty="0">
                  <a:solidFill>
                    <a:srgbClr val="292934"/>
                  </a:solidFill>
                  <a:latin typeface="Times New Roman" pitchFamily="18" charset="0"/>
                  <a:cs typeface="Times New Roman" pitchFamily="18" charset="0"/>
                </a:rPr>
                <a:t>n=8</a:t>
              </a:r>
            </a:p>
          </p:txBody>
        </p:sp>
        <p:sp>
          <p:nvSpPr>
            <p:cNvPr id="43" name="Rectangle 42"/>
            <p:cNvSpPr/>
            <p:nvPr/>
          </p:nvSpPr>
          <p:spPr>
            <a:xfrm>
              <a:off x="7304179" y="3517075"/>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OSCC</a:t>
              </a:r>
            </a:p>
            <a:p>
              <a:pPr algn="ctr"/>
              <a:r>
                <a:rPr lang="pt-BR" sz="800" b="1" dirty="0">
                  <a:solidFill>
                    <a:srgbClr val="292934"/>
                  </a:solidFill>
                  <a:latin typeface="Times New Roman" pitchFamily="18" charset="0"/>
                  <a:cs typeface="Times New Roman" pitchFamily="18" charset="0"/>
                </a:rPr>
                <a:t>n=22</a:t>
              </a:r>
            </a:p>
          </p:txBody>
        </p:sp>
        <p:sp>
          <p:nvSpPr>
            <p:cNvPr id="44" name="Rectangle 43"/>
            <p:cNvSpPr/>
            <p:nvPr/>
          </p:nvSpPr>
          <p:spPr>
            <a:xfrm>
              <a:off x="1007852" y="10668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dirty="0">
                  <a:solidFill>
                    <a:srgbClr val="292934"/>
                  </a:solidFill>
                  <a:latin typeface="Times New Roman" pitchFamily="18" charset="0"/>
                  <a:cs typeface="Times New Roman" pitchFamily="18" charset="0"/>
                </a:rPr>
                <a:t>Number of peptides/ protein</a:t>
              </a:r>
            </a:p>
          </p:txBody>
        </p:sp>
        <p:sp>
          <p:nvSpPr>
            <p:cNvPr id="45" name="Rectangle 44"/>
            <p:cNvSpPr/>
            <p:nvPr/>
          </p:nvSpPr>
          <p:spPr>
            <a:xfrm>
              <a:off x="1403202" y="43920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a:t>
              </a:r>
            </a:p>
          </p:txBody>
        </p:sp>
        <p:sp>
          <p:nvSpPr>
            <p:cNvPr id="46" name="Rectangle 45"/>
            <p:cNvSpPr/>
            <p:nvPr/>
          </p:nvSpPr>
          <p:spPr>
            <a:xfrm>
              <a:off x="1362627" y="20872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~30</a:t>
              </a:r>
            </a:p>
          </p:txBody>
        </p:sp>
        <p:sp>
          <p:nvSpPr>
            <p:cNvPr id="47" name="Rectangle 46"/>
            <p:cNvSpPr/>
            <p:nvPr/>
          </p:nvSpPr>
          <p:spPr>
            <a:xfrm>
              <a:off x="1383475" y="25681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~20</a:t>
              </a:r>
            </a:p>
          </p:txBody>
        </p:sp>
        <p:sp>
          <p:nvSpPr>
            <p:cNvPr id="48" name="Rectangle 47"/>
            <p:cNvSpPr/>
            <p:nvPr/>
          </p:nvSpPr>
          <p:spPr>
            <a:xfrm>
              <a:off x="1383475" y="3165896"/>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~10</a:t>
              </a:r>
            </a:p>
          </p:txBody>
        </p:sp>
        <p:sp>
          <p:nvSpPr>
            <p:cNvPr id="49" name="Rectangle 48"/>
            <p:cNvSpPr/>
            <p:nvPr/>
          </p:nvSpPr>
          <p:spPr>
            <a:xfrm>
              <a:off x="1395350" y="37398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~5</a:t>
              </a:r>
            </a:p>
          </p:txBody>
        </p:sp>
        <p:cxnSp>
          <p:nvCxnSpPr>
            <p:cNvPr id="50" name="Straight Connector 49"/>
            <p:cNvCxnSpPr>
              <a:stCxn id="22" idx="2"/>
            </p:cNvCxnSpPr>
            <p:nvPr/>
          </p:nvCxnSpPr>
          <p:spPr>
            <a:xfrm flipH="1">
              <a:off x="7283598" y="2640370"/>
              <a:ext cx="694" cy="50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3146407"/>
              <a:ext cx="120798" cy="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7283959" y="3146229"/>
              <a:ext cx="120798" cy="88497"/>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786650" y="2727382"/>
              <a:ext cx="626225" cy="168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10 µg</a:t>
              </a:r>
            </a:p>
          </p:txBody>
        </p:sp>
      </p:grpSp>
      <p:sp>
        <p:nvSpPr>
          <p:cNvPr id="2" name="Title 1"/>
          <p:cNvSpPr>
            <a:spLocks noGrp="1"/>
          </p:cNvSpPr>
          <p:nvPr>
            <p:ph type="title"/>
          </p:nvPr>
        </p:nvSpPr>
        <p:spPr/>
        <p:txBody>
          <a:bodyPr/>
          <a:lstStyle/>
          <a:p>
            <a:r>
              <a:rPr lang="en-US" dirty="0"/>
              <a:t>Our Refinement Workflow</a:t>
            </a:r>
          </a:p>
        </p:txBody>
      </p:sp>
      <p:sp>
        <p:nvSpPr>
          <p:cNvPr id="3" name="Rectangle 2"/>
          <p:cNvSpPr/>
          <p:nvPr/>
        </p:nvSpPr>
        <p:spPr>
          <a:xfrm>
            <a:off x="3383011" y="1660341"/>
            <a:ext cx="3798836" cy="7117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rgbClr val="FFFFFF"/>
              </a:solidFill>
              <a:latin typeface="Calibri"/>
            </a:endParaRPr>
          </a:p>
        </p:txBody>
      </p:sp>
    </p:spTree>
    <p:extLst>
      <p:ext uri="{BB962C8B-B14F-4D97-AF65-F5344CB8AC3E}">
        <p14:creationId xmlns:p14="http://schemas.microsoft.com/office/powerpoint/2010/main" val="419426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8671661" y="1359735"/>
            <a:ext cx="1844384" cy="1441030"/>
          </a:xfrm>
          <a:prstGeom prst="rect">
            <a:avLst/>
          </a:prstGeom>
          <a:ln w="12700">
            <a:solidFill>
              <a:schemeClr val="tx1"/>
            </a:solidFill>
          </a:ln>
        </p:spPr>
      </p:pic>
      <p:sp>
        <p:nvSpPr>
          <p:cNvPr id="4" name="Title 2"/>
          <p:cNvSpPr txBox="1">
            <a:spLocks/>
          </p:cNvSpPr>
          <p:nvPr/>
        </p:nvSpPr>
        <p:spPr>
          <a:xfrm>
            <a:off x="1564310" y="84036"/>
            <a:ext cx="9143999" cy="8572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FFFFF"/>
                </a:solidFill>
                <a:latin typeface="Corbel"/>
              </a:rPr>
              <a:t>Workup of Recombinant/Native Protein Standard</a:t>
            </a:r>
          </a:p>
        </p:txBody>
      </p:sp>
      <p:sp>
        <p:nvSpPr>
          <p:cNvPr id="14" name="TextBox 13"/>
          <p:cNvSpPr txBox="1"/>
          <p:nvPr/>
        </p:nvSpPr>
        <p:spPr>
          <a:xfrm>
            <a:off x="1591031" y="3206329"/>
            <a:ext cx="986167" cy="230832"/>
          </a:xfrm>
          <a:prstGeom prst="rect">
            <a:avLst/>
          </a:prstGeom>
          <a:noFill/>
        </p:spPr>
        <p:txBody>
          <a:bodyPr wrap="none" rtlCol="0">
            <a:spAutoFit/>
          </a:bodyPr>
          <a:lstStyle/>
          <a:p>
            <a:r>
              <a:rPr lang="en-US" sz="900" dirty="0">
                <a:solidFill>
                  <a:srgbClr val="292934"/>
                </a:solidFill>
              </a:rPr>
              <a:t>http://dnasu.org</a:t>
            </a:r>
          </a:p>
        </p:txBody>
      </p:sp>
      <p:pic>
        <p:nvPicPr>
          <p:cNvPr id="15" name="Picture 14"/>
          <p:cNvPicPr>
            <a:picLocks noChangeAspect="1"/>
          </p:cNvPicPr>
          <p:nvPr/>
        </p:nvPicPr>
        <p:blipFill>
          <a:blip r:embed="rId4"/>
          <a:stretch>
            <a:fillRect/>
          </a:stretch>
        </p:blipFill>
        <p:spPr>
          <a:xfrm>
            <a:off x="1591030" y="1148929"/>
            <a:ext cx="2630606" cy="2057400"/>
          </a:xfrm>
          <a:prstGeom prst="rect">
            <a:avLst/>
          </a:prstGeom>
          <a:ln>
            <a:solidFill>
              <a:schemeClr val="tx1"/>
            </a:solidFill>
          </a:ln>
        </p:spPr>
      </p:pic>
      <p:grpSp>
        <p:nvGrpSpPr>
          <p:cNvPr id="56" name="Group 55"/>
          <p:cNvGrpSpPr/>
          <p:nvPr/>
        </p:nvGrpSpPr>
        <p:grpSpPr>
          <a:xfrm>
            <a:off x="2300208" y="4312560"/>
            <a:ext cx="2926080" cy="1312055"/>
            <a:chOff x="3178628" y="4611342"/>
            <a:chExt cx="3437663" cy="1209303"/>
          </a:xfrm>
        </p:grpSpPr>
        <p:sp>
          <p:nvSpPr>
            <p:cNvPr id="27" name="Rectangle 26"/>
            <p:cNvSpPr/>
            <p:nvPr/>
          </p:nvSpPr>
          <p:spPr>
            <a:xfrm>
              <a:off x="3178628" y="4611342"/>
              <a:ext cx="2774214" cy="292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292934"/>
                  </a:solidFill>
                  <a:latin typeface="Calibri"/>
                </a:rPr>
                <a:t>Gene Product of Interest</a:t>
              </a:r>
            </a:p>
          </p:txBody>
        </p:sp>
        <p:sp>
          <p:nvSpPr>
            <p:cNvPr id="31" name="Line Callout 2 30"/>
            <p:cNvSpPr/>
            <p:nvPr/>
          </p:nvSpPr>
          <p:spPr>
            <a:xfrm rot="16200000">
              <a:off x="6138517" y="4425668"/>
              <a:ext cx="292100" cy="663449"/>
            </a:xfrm>
            <a:prstGeom prst="borderCallout2">
              <a:avLst>
                <a:gd name="adj1" fmla="val 19844"/>
                <a:gd name="adj2" fmla="val 7195"/>
                <a:gd name="adj3" fmla="val 18750"/>
                <a:gd name="adj4" fmla="val -68841"/>
                <a:gd name="adj5" fmla="val -38178"/>
                <a:gd name="adj6" fmla="val -1187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b="1" dirty="0">
                  <a:solidFill>
                    <a:srgbClr val="FFFFFF"/>
                  </a:solidFill>
                  <a:latin typeface="Calibri"/>
                </a:rPr>
                <a:t>GST</a:t>
              </a:r>
            </a:p>
          </p:txBody>
        </p:sp>
        <p:sp>
          <p:nvSpPr>
            <p:cNvPr id="33" name="TextBox 32"/>
            <p:cNvSpPr txBox="1"/>
            <p:nvPr/>
          </p:nvSpPr>
          <p:spPr>
            <a:xfrm>
              <a:off x="4570094" y="5180300"/>
              <a:ext cx="1273464" cy="283674"/>
            </a:xfrm>
            <a:prstGeom prst="rect">
              <a:avLst/>
            </a:prstGeom>
            <a:noFill/>
          </p:spPr>
          <p:txBody>
            <a:bodyPr wrap="none" rtlCol="0">
              <a:spAutoFit/>
            </a:bodyPr>
            <a:lstStyle/>
            <a:p>
              <a:r>
                <a:rPr lang="en-US" sz="1400" dirty="0">
                  <a:solidFill>
                    <a:srgbClr val="292934"/>
                  </a:solidFill>
                </a:rPr>
                <a:t>IEAIPQIDK</a:t>
              </a:r>
            </a:p>
          </p:txBody>
        </p:sp>
        <p:sp>
          <p:nvSpPr>
            <p:cNvPr id="50" name="TextBox 49"/>
            <p:cNvSpPr txBox="1"/>
            <p:nvPr/>
          </p:nvSpPr>
          <p:spPr>
            <a:xfrm>
              <a:off x="4570094" y="5536971"/>
              <a:ext cx="1273464" cy="283674"/>
            </a:xfrm>
            <a:prstGeom prst="rect">
              <a:avLst/>
            </a:prstGeom>
            <a:noFill/>
          </p:spPr>
          <p:txBody>
            <a:bodyPr wrap="none" rtlCol="0">
              <a:spAutoFit/>
            </a:bodyPr>
            <a:lstStyle/>
            <a:p>
              <a:r>
                <a:rPr lang="en-US" sz="1400" dirty="0">
                  <a:solidFill>
                    <a:prstClr val="black"/>
                  </a:solidFill>
                </a:rPr>
                <a:t>IEAIPQID</a:t>
              </a:r>
              <a:r>
                <a:rPr lang="en-US" sz="1400" u="sng" dirty="0">
                  <a:solidFill>
                    <a:srgbClr val="0070C0"/>
                  </a:solidFill>
                </a:rPr>
                <a:t>K</a:t>
              </a:r>
            </a:p>
          </p:txBody>
        </p:sp>
        <p:sp>
          <p:nvSpPr>
            <p:cNvPr id="53" name="TextBox 52"/>
            <p:cNvSpPr txBox="1"/>
            <p:nvPr/>
          </p:nvSpPr>
          <p:spPr>
            <a:xfrm>
              <a:off x="4967247" y="5316758"/>
              <a:ext cx="358198" cy="312040"/>
            </a:xfrm>
            <a:prstGeom prst="rect">
              <a:avLst/>
            </a:prstGeom>
            <a:noFill/>
          </p:spPr>
          <p:txBody>
            <a:bodyPr wrap="none" rtlCol="0">
              <a:spAutoFit/>
            </a:bodyPr>
            <a:lstStyle/>
            <a:p>
              <a:r>
                <a:rPr lang="en-US" sz="1600" dirty="0">
                  <a:solidFill>
                    <a:srgbClr val="292934"/>
                  </a:solidFill>
                </a:rPr>
                <a:t>+</a:t>
              </a:r>
            </a:p>
          </p:txBody>
        </p:sp>
      </p:grpSp>
      <p:pic>
        <p:nvPicPr>
          <p:cNvPr id="54" name="Picture 53"/>
          <p:cNvPicPr>
            <a:picLocks noChangeAspect="1"/>
          </p:cNvPicPr>
          <p:nvPr/>
        </p:nvPicPr>
        <p:blipFill>
          <a:blip r:embed="rId5"/>
          <a:stretch>
            <a:fillRect/>
          </a:stretch>
        </p:blipFill>
        <p:spPr>
          <a:xfrm>
            <a:off x="6136309" y="3535322"/>
            <a:ext cx="4028661" cy="2926080"/>
          </a:xfrm>
          <a:prstGeom prst="rect">
            <a:avLst/>
          </a:prstGeom>
        </p:spPr>
      </p:pic>
      <p:sp>
        <p:nvSpPr>
          <p:cNvPr id="18" name="Pentagon 17"/>
          <p:cNvSpPr>
            <a:spLocks noChangeAspect="1"/>
          </p:cNvSpPr>
          <p:nvPr/>
        </p:nvSpPr>
        <p:spPr>
          <a:xfrm>
            <a:off x="4357592" y="1737350"/>
            <a:ext cx="1384539" cy="68580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latin typeface="Calibri"/>
            </a:endParaRPr>
          </a:p>
        </p:txBody>
      </p:sp>
      <p:sp>
        <p:nvSpPr>
          <p:cNvPr id="22" name="TextBox 21"/>
          <p:cNvSpPr txBox="1"/>
          <p:nvPr/>
        </p:nvSpPr>
        <p:spPr>
          <a:xfrm>
            <a:off x="4357591" y="1729184"/>
            <a:ext cx="1088558" cy="707886"/>
          </a:xfrm>
          <a:prstGeom prst="rect">
            <a:avLst/>
          </a:prstGeom>
          <a:noFill/>
        </p:spPr>
        <p:txBody>
          <a:bodyPr wrap="square" rtlCol="0">
            <a:spAutoFit/>
          </a:bodyPr>
          <a:lstStyle/>
          <a:p>
            <a:pPr algn="ctr"/>
            <a:r>
              <a:rPr lang="en-US" sz="1000" b="1" dirty="0">
                <a:solidFill>
                  <a:srgbClr val="292934"/>
                </a:solidFill>
              </a:rPr>
              <a:t>Expand, Purify, &amp; Sequence cDNA clone</a:t>
            </a:r>
          </a:p>
        </p:txBody>
      </p:sp>
      <p:sp>
        <p:nvSpPr>
          <p:cNvPr id="23" name="TextBox 22"/>
          <p:cNvSpPr txBox="1"/>
          <p:nvPr/>
        </p:nvSpPr>
        <p:spPr>
          <a:xfrm>
            <a:off x="5767267" y="1741867"/>
            <a:ext cx="1170851" cy="553998"/>
          </a:xfrm>
          <a:prstGeom prst="rect">
            <a:avLst/>
          </a:prstGeom>
          <a:noFill/>
        </p:spPr>
        <p:txBody>
          <a:bodyPr wrap="square" rtlCol="0">
            <a:spAutoFit/>
          </a:bodyPr>
          <a:lstStyle/>
          <a:p>
            <a:pPr algn="ctr"/>
            <a:r>
              <a:rPr lang="en-US" sz="1000" b="1" i="1" dirty="0">
                <a:solidFill>
                  <a:srgbClr val="292934"/>
                </a:solidFill>
              </a:rPr>
              <a:t>In Vitro </a:t>
            </a:r>
            <a:r>
              <a:rPr lang="en-US" sz="1000" b="1" dirty="0">
                <a:solidFill>
                  <a:srgbClr val="292934"/>
                </a:solidFill>
              </a:rPr>
              <a:t>Transcription and Translation</a:t>
            </a:r>
            <a:endParaRPr lang="en-US" sz="1000" b="1" i="1" dirty="0">
              <a:solidFill>
                <a:srgbClr val="292934"/>
              </a:solidFill>
            </a:endParaRPr>
          </a:p>
        </p:txBody>
      </p:sp>
      <p:sp>
        <p:nvSpPr>
          <p:cNvPr id="24" name="TextBox 23"/>
          <p:cNvSpPr txBox="1"/>
          <p:nvPr/>
        </p:nvSpPr>
        <p:spPr>
          <a:xfrm>
            <a:off x="7163419" y="1745514"/>
            <a:ext cx="1171487" cy="707886"/>
          </a:xfrm>
          <a:prstGeom prst="rect">
            <a:avLst/>
          </a:prstGeom>
          <a:noFill/>
        </p:spPr>
        <p:txBody>
          <a:bodyPr wrap="square" rtlCol="0">
            <a:spAutoFit/>
          </a:bodyPr>
          <a:lstStyle/>
          <a:p>
            <a:pPr algn="ctr"/>
            <a:r>
              <a:rPr lang="en-US" sz="1000" b="1" dirty="0">
                <a:solidFill>
                  <a:srgbClr val="292934"/>
                </a:solidFill>
              </a:rPr>
              <a:t>Enrichment via  Glutathione-</a:t>
            </a:r>
            <a:r>
              <a:rPr lang="en-US" sz="1000" b="1" dirty="0" err="1">
                <a:solidFill>
                  <a:srgbClr val="292934"/>
                </a:solidFill>
              </a:rPr>
              <a:t>Sepharose</a:t>
            </a:r>
            <a:r>
              <a:rPr lang="en-US" sz="1000" b="1" dirty="0">
                <a:solidFill>
                  <a:srgbClr val="292934"/>
                </a:solidFill>
              </a:rPr>
              <a:t> Resin</a:t>
            </a:r>
          </a:p>
        </p:txBody>
      </p:sp>
      <p:sp>
        <p:nvSpPr>
          <p:cNvPr id="21" name="Pentagon 20"/>
          <p:cNvSpPr>
            <a:spLocks noChangeAspect="1"/>
          </p:cNvSpPr>
          <p:nvPr/>
        </p:nvSpPr>
        <p:spPr>
          <a:xfrm>
            <a:off x="5754380" y="1742038"/>
            <a:ext cx="1384539" cy="68580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latin typeface="Calibri"/>
            </a:endParaRPr>
          </a:p>
        </p:txBody>
      </p:sp>
      <p:sp>
        <p:nvSpPr>
          <p:cNvPr id="25" name="Pentagon 24"/>
          <p:cNvSpPr>
            <a:spLocks noChangeAspect="1"/>
          </p:cNvSpPr>
          <p:nvPr/>
        </p:nvSpPr>
        <p:spPr>
          <a:xfrm>
            <a:off x="7164055" y="1742038"/>
            <a:ext cx="1384539" cy="685800"/>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latin typeface="Calibri"/>
            </a:endParaRPr>
          </a:p>
        </p:txBody>
      </p:sp>
      <p:sp>
        <p:nvSpPr>
          <p:cNvPr id="2" name="TextBox 1"/>
          <p:cNvSpPr txBox="1"/>
          <p:nvPr/>
        </p:nvSpPr>
        <p:spPr>
          <a:xfrm>
            <a:off x="1710296" y="5684163"/>
            <a:ext cx="4408386" cy="830997"/>
          </a:xfrm>
          <a:prstGeom prst="rect">
            <a:avLst/>
          </a:prstGeom>
          <a:noFill/>
        </p:spPr>
        <p:txBody>
          <a:bodyPr wrap="none" rtlCol="0">
            <a:spAutoFit/>
          </a:bodyPr>
          <a:lstStyle/>
          <a:p>
            <a:r>
              <a:rPr lang="en-US" sz="2400" dirty="0">
                <a:solidFill>
                  <a:srgbClr val="292934"/>
                </a:solidFill>
              </a:rPr>
              <a:t>~25-500 </a:t>
            </a:r>
            <a:r>
              <a:rPr lang="en-US" sz="2400" dirty="0" err="1">
                <a:solidFill>
                  <a:srgbClr val="292934"/>
                </a:solidFill>
              </a:rPr>
              <a:t>femtomoles</a:t>
            </a:r>
            <a:r>
              <a:rPr lang="en-US" sz="2400" dirty="0">
                <a:solidFill>
                  <a:srgbClr val="292934"/>
                </a:solidFill>
              </a:rPr>
              <a:t>/25 </a:t>
            </a:r>
            <a:r>
              <a:rPr lang="en-US" sz="2400" dirty="0" err="1">
                <a:solidFill>
                  <a:srgbClr val="292934"/>
                </a:solidFill>
              </a:rPr>
              <a:t>uL</a:t>
            </a:r>
            <a:r>
              <a:rPr lang="en-US" sz="2400" dirty="0">
                <a:solidFill>
                  <a:srgbClr val="292934"/>
                </a:solidFill>
              </a:rPr>
              <a:t> IVT</a:t>
            </a:r>
          </a:p>
          <a:p>
            <a:r>
              <a:rPr lang="en-US" sz="2400" dirty="0">
                <a:solidFill>
                  <a:srgbClr val="292934"/>
                </a:solidFill>
              </a:rPr>
              <a:t>&lt; $20.00/Protein</a:t>
            </a:r>
          </a:p>
        </p:txBody>
      </p:sp>
    </p:spTree>
    <p:extLst>
      <p:ext uri="{BB962C8B-B14F-4D97-AF65-F5344CB8AC3E}">
        <p14:creationId xmlns:p14="http://schemas.microsoft.com/office/powerpoint/2010/main" val="229468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3" grpId="0"/>
      <p:bldP spid="24" grpId="0"/>
      <p:bldP spid="21" grpId="0" animBg="1"/>
      <p:bldP spid="25" grpId="0" animBg="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6721" y="1198880"/>
            <a:ext cx="8473439" cy="5029200"/>
            <a:chOff x="1007852" y="1066800"/>
            <a:chExt cx="7081223" cy="40386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519317"/>
              <a:ext cx="1447800" cy="450008"/>
            </a:xfrm>
            <a:prstGeom prst="rect">
              <a:avLst/>
            </a:prstGeom>
          </p:spPr>
        </p:pic>
        <p:cxnSp>
          <p:nvCxnSpPr>
            <p:cNvPr id="6" name="Straight Connector 5"/>
            <p:cNvCxnSpPr/>
            <p:nvPr/>
          </p:nvCxnSpPr>
          <p:spPr>
            <a:xfrm>
              <a:off x="3810000" y="2783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329050"/>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3926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1875" y="45551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0" y="224542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33800" y="1268104"/>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954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5400" y="1447800"/>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7526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24000" y="51054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33600" y="1447800"/>
              <a:ext cx="228600" cy="365760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pt-BR" sz="1600" b="1" dirty="0">
                  <a:solidFill>
                    <a:srgbClr val="292934"/>
                  </a:solidFill>
                  <a:latin typeface="Times New Roman" pitchFamily="18" charset="0"/>
                  <a:cs typeface="Times New Roman" pitchFamily="18" charset="0"/>
                </a:rPr>
                <a:t>Method Development</a:t>
              </a:r>
            </a:p>
          </p:txBody>
        </p:sp>
        <p:sp>
          <p:nvSpPr>
            <p:cNvPr id="17" name="Rectangle 16"/>
            <p:cNvSpPr/>
            <p:nvPr/>
          </p:nvSpPr>
          <p:spPr>
            <a:xfrm>
              <a:off x="2514600" y="1143000"/>
              <a:ext cx="12192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Process</a:t>
              </a:r>
            </a:p>
          </p:txBody>
        </p:sp>
        <p:sp>
          <p:nvSpPr>
            <p:cNvPr id="18" name="Rectangle 17"/>
            <p:cNvSpPr/>
            <p:nvPr/>
          </p:nvSpPr>
          <p:spPr>
            <a:xfrm>
              <a:off x="4038600" y="1143000"/>
              <a:ext cx="9906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Skyline</a:t>
              </a:r>
            </a:p>
          </p:txBody>
        </p:sp>
        <p:sp>
          <p:nvSpPr>
            <p:cNvPr id="19" name="Rectangle 18"/>
            <p:cNvSpPr/>
            <p:nvPr/>
          </p:nvSpPr>
          <p:spPr>
            <a:xfrm>
              <a:off x="6788298" y="1336344"/>
              <a:ext cx="9906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Matrix</a:t>
              </a:r>
            </a:p>
          </p:txBody>
        </p:sp>
        <p:sp>
          <p:nvSpPr>
            <p:cNvPr id="20" name="Rectangle 19"/>
            <p:cNvSpPr/>
            <p:nvPr/>
          </p:nvSpPr>
          <p:spPr>
            <a:xfrm>
              <a:off x="3971026" y="207321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Peptide: 7-23 aa, +2 </a:t>
              </a:r>
            </a:p>
            <a:p>
              <a:pPr algn="ctr"/>
              <a:r>
                <a:rPr lang="pt-BR" sz="800" dirty="0">
                  <a:solidFill>
                    <a:srgbClr val="292934"/>
                  </a:solidFill>
                  <a:latin typeface="Times New Roman" pitchFamily="18" charset="0"/>
                  <a:cs typeface="Times New Roman" pitchFamily="18" charset="0"/>
                </a:rPr>
                <a:t>Product: </a:t>
              </a:r>
              <a:r>
                <a:rPr lang="en-US" sz="800" dirty="0">
                  <a:solidFill>
                    <a:srgbClr val="292934"/>
                  </a:solidFill>
                  <a:latin typeface="Times New Roman" pitchFamily="18" charset="0"/>
                  <a:cs typeface="Times New Roman" pitchFamily="18" charset="0"/>
                </a:rPr>
                <a:t>from y3 to </a:t>
              </a:r>
              <a:r>
                <a:rPr lang="en-US" sz="800" dirty="0" err="1">
                  <a:solidFill>
                    <a:srgbClr val="292934"/>
                  </a:solidFill>
                  <a:latin typeface="Times New Roman" pitchFamily="18" charset="0"/>
                  <a:cs typeface="Times New Roman" pitchFamily="18" charset="0"/>
                </a:rPr>
                <a:t>yn</a:t>
              </a:r>
              <a:r>
                <a:rPr lang="en-US" sz="800" dirty="0">
                  <a:solidFill>
                    <a:srgbClr val="292934"/>
                  </a:solidFill>
                  <a:latin typeface="Times New Roman" pitchFamily="18" charset="0"/>
                  <a:cs typeface="Times New Roman" pitchFamily="18" charset="0"/>
                </a:rPr>
                <a:t>  − 1, +1  </a:t>
              </a:r>
              <a:endParaRPr lang="pt-BR" sz="800" dirty="0">
                <a:solidFill>
                  <a:srgbClr val="292934"/>
                </a:solidFill>
                <a:latin typeface="Times New Roman" pitchFamily="18" charset="0"/>
                <a:cs typeface="Times New Roman" pitchFamily="18" charset="0"/>
              </a:endParaRPr>
            </a:p>
          </p:txBody>
        </p:sp>
        <p:sp>
          <p:nvSpPr>
            <p:cNvPr id="21" name="Rectangle 20"/>
            <p:cNvSpPr/>
            <p:nvPr/>
          </p:nvSpPr>
          <p:spPr>
            <a:xfrm>
              <a:off x="6488875" y="1851740"/>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Protein Extraction</a:t>
              </a:r>
            </a:p>
          </p:txBody>
        </p:sp>
        <p:sp>
          <p:nvSpPr>
            <p:cNvPr id="22" name="Rectangle 21"/>
            <p:cNvSpPr/>
            <p:nvPr/>
          </p:nvSpPr>
          <p:spPr>
            <a:xfrm>
              <a:off x="6484192" y="237651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Digestion</a:t>
              </a:r>
            </a:p>
          </p:txBody>
        </p:sp>
        <p:sp>
          <p:nvSpPr>
            <p:cNvPr id="23" name="Rectangle 22"/>
            <p:cNvSpPr/>
            <p:nvPr/>
          </p:nvSpPr>
          <p:spPr>
            <a:xfrm>
              <a:off x="6485626" y="3850944"/>
              <a:ext cx="1600200" cy="381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Triple quadrupole </a:t>
              </a:r>
            </a:p>
            <a:p>
              <a:pPr algn="ctr"/>
              <a:r>
                <a:rPr lang="pt-BR" sz="1100" dirty="0">
                  <a:solidFill>
                    <a:srgbClr val="292934"/>
                  </a:solidFill>
                  <a:latin typeface="Times New Roman" pitchFamily="18" charset="0"/>
                  <a:cs typeface="Times New Roman" pitchFamily="18" charset="0"/>
                </a:rPr>
                <a:t>SRM analysis </a:t>
              </a:r>
            </a:p>
          </p:txBody>
        </p:sp>
        <p:sp>
          <p:nvSpPr>
            <p:cNvPr id="24" name="Rectangle 23"/>
            <p:cNvSpPr/>
            <p:nvPr/>
          </p:nvSpPr>
          <p:spPr>
            <a:xfrm>
              <a:off x="6485626" y="446054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Data analysis</a:t>
              </a:r>
            </a:p>
          </p:txBody>
        </p:sp>
        <p:sp>
          <p:nvSpPr>
            <p:cNvPr id="25" name="Rounded Rectangle 24"/>
            <p:cNvSpPr/>
            <p:nvPr/>
          </p:nvSpPr>
          <p:spPr>
            <a:xfrm>
              <a:off x="2488722" y="1531192"/>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Recombinant protein production</a:t>
              </a:r>
            </a:p>
          </p:txBody>
        </p:sp>
        <p:sp>
          <p:nvSpPr>
            <p:cNvPr id="26" name="Rounded Rectangle 25"/>
            <p:cNvSpPr/>
            <p:nvPr/>
          </p:nvSpPr>
          <p:spPr>
            <a:xfrm>
              <a:off x="2505974" y="2048774"/>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Monitor all tryptic peptides</a:t>
              </a:r>
            </a:p>
          </p:txBody>
        </p:sp>
        <p:sp>
          <p:nvSpPr>
            <p:cNvPr id="27" name="Rounded Rectangle 26"/>
            <p:cNvSpPr/>
            <p:nvPr/>
          </p:nvSpPr>
          <p:spPr>
            <a:xfrm>
              <a:off x="2514600" y="25735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Selection of transitions</a:t>
              </a:r>
            </a:p>
            <a:p>
              <a:pPr algn="ctr"/>
              <a:r>
                <a:rPr lang="pt-BR" sz="1100" dirty="0">
                  <a:solidFill>
                    <a:srgbClr val="292934"/>
                  </a:solidFill>
                  <a:latin typeface="Times New Roman" pitchFamily="18" charset="0"/>
                  <a:cs typeface="Times New Roman" pitchFamily="18" charset="0"/>
                </a:rPr>
                <a:t>and iRT</a:t>
              </a:r>
            </a:p>
          </p:txBody>
        </p:sp>
        <p:sp>
          <p:nvSpPr>
            <p:cNvPr id="28" name="Rounded Rectangle 27"/>
            <p:cNvSpPr/>
            <p:nvPr/>
          </p:nvSpPr>
          <p:spPr>
            <a:xfrm>
              <a:off x="2505974" y="31069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Peptide stability analysis</a:t>
              </a:r>
            </a:p>
          </p:txBody>
        </p:sp>
        <p:sp>
          <p:nvSpPr>
            <p:cNvPr id="29" name="Rounded Rectangle 28"/>
            <p:cNvSpPr/>
            <p:nvPr/>
          </p:nvSpPr>
          <p:spPr>
            <a:xfrm>
              <a:off x="2514600" y="3640348"/>
              <a:ext cx="1295400" cy="5506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Validation of transitions in the matrix</a:t>
              </a:r>
            </a:p>
          </p:txBody>
        </p:sp>
        <p:sp>
          <p:nvSpPr>
            <p:cNvPr id="30" name="Rounded Rectangle 29"/>
            <p:cNvSpPr/>
            <p:nvPr/>
          </p:nvSpPr>
          <p:spPr>
            <a:xfrm>
              <a:off x="2514600" y="4308896"/>
              <a:ext cx="1295400" cy="4917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Optimization of transitions</a:t>
              </a:r>
            </a:p>
          </p:txBody>
        </p:sp>
        <p:sp>
          <p:nvSpPr>
            <p:cNvPr id="31" name="Rectangle 30"/>
            <p:cNvSpPr/>
            <p:nvPr/>
          </p:nvSpPr>
          <p:spPr>
            <a:xfrm>
              <a:off x="3979652" y="2573975"/>
              <a:ext cx="1524000" cy="4003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4 transitions/peptide</a:t>
              </a:r>
            </a:p>
            <a:p>
              <a:pPr algn="ctr"/>
              <a:r>
                <a:rPr lang="en-US" sz="800" dirty="0">
                  <a:solidFill>
                    <a:srgbClr val="292934"/>
                  </a:solidFill>
                  <a:latin typeface="Times New Roman" pitchFamily="18" charset="0"/>
                  <a:cs typeface="Times New Roman" pitchFamily="18" charset="0"/>
                </a:rPr>
                <a:t>m/z fragment &gt; m/z precursor </a:t>
              </a:r>
              <a:endParaRPr lang="pt-BR" sz="800" dirty="0">
                <a:solidFill>
                  <a:srgbClr val="292934"/>
                </a:solidFill>
                <a:latin typeface="Times New Roman" pitchFamily="18" charset="0"/>
                <a:cs typeface="Times New Roman" pitchFamily="18" charset="0"/>
              </a:endParaRPr>
            </a:p>
          </p:txBody>
        </p:sp>
        <p:sp>
          <p:nvSpPr>
            <p:cNvPr id="32" name="Rectangle 31"/>
            <p:cNvSpPr/>
            <p:nvPr/>
          </p:nvSpPr>
          <p:spPr>
            <a:xfrm>
              <a:off x="3976403" y="315007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Build library in Panorama</a:t>
              </a:r>
              <a:endParaRPr lang="pt-BR" sz="800" dirty="0">
                <a:solidFill>
                  <a:srgbClr val="292934"/>
                </a:solidFill>
                <a:latin typeface="Times New Roman" pitchFamily="18" charset="0"/>
                <a:cs typeface="Times New Roman" pitchFamily="18" charset="0"/>
              </a:endParaRPr>
            </a:p>
          </p:txBody>
        </p:sp>
        <p:sp>
          <p:nvSpPr>
            <p:cNvPr id="33" name="Rectangle 32"/>
            <p:cNvSpPr/>
            <p:nvPr/>
          </p:nvSpPr>
          <p:spPr>
            <a:xfrm>
              <a:off x="3971720" y="3711618"/>
              <a:ext cx="1524000" cy="400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Recombinant Library (Dotp) and Retention time prediction </a:t>
              </a:r>
            </a:p>
          </p:txBody>
        </p:sp>
        <p:sp>
          <p:nvSpPr>
            <p:cNvPr id="34" name="Rectangle 33"/>
            <p:cNvSpPr/>
            <p:nvPr/>
          </p:nvSpPr>
          <p:spPr>
            <a:xfrm>
              <a:off x="3979225" y="4390900"/>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Filter and Selection </a:t>
              </a:r>
            </a:p>
            <a:p>
              <a:pPr algn="ctr"/>
              <a:r>
                <a:rPr lang="pt-BR" sz="800" dirty="0">
                  <a:solidFill>
                    <a:srgbClr val="292934"/>
                  </a:solidFill>
                  <a:latin typeface="Times New Roman" pitchFamily="18" charset="0"/>
                  <a:cs typeface="Times New Roman" pitchFamily="18" charset="0"/>
                </a:rPr>
                <a:t>3 peptides per protein</a:t>
              </a:r>
            </a:p>
          </p:txBody>
        </p:sp>
        <p:cxnSp>
          <p:nvCxnSpPr>
            <p:cNvPr id="35" name="Straight Connector 34"/>
            <p:cNvCxnSpPr/>
            <p:nvPr/>
          </p:nvCxnSpPr>
          <p:spPr>
            <a:xfrm>
              <a:off x="3138550" y="4800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36422" y="5029200"/>
              <a:ext cx="2883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19800" y="3319730"/>
              <a:ext cx="0" cy="1709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07925" y="3329050"/>
              <a:ext cx="7803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38"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58000" y="2970193"/>
              <a:ext cx="197055" cy="458807"/>
            </a:xfrm>
            <a:prstGeom prst="rect">
              <a:avLst/>
            </a:prstGeom>
            <a:noFill/>
          </p:spPr>
        </p:pic>
        <p:pic>
          <p:nvPicPr>
            <p:cNvPr id="40" name="Picture 39"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546443" y="2970193"/>
              <a:ext cx="197055" cy="458807"/>
            </a:xfrm>
            <a:prstGeom prst="rect">
              <a:avLst/>
            </a:prstGeom>
            <a:noFill/>
          </p:spPr>
        </p:pic>
        <p:sp>
          <p:nvSpPr>
            <p:cNvPr id="41" name="Rectangle 40"/>
            <p:cNvSpPr/>
            <p:nvPr/>
          </p:nvSpPr>
          <p:spPr>
            <a:xfrm>
              <a:off x="5791200" y="28956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RT standards;</a:t>
              </a:r>
            </a:p>
            <a:p>
              <a:pPr algn="ctr"/>
              <a:r>
                <a:rPr lang="pt-BR" sz="800" b="1" dirty="0">
                  <a:solidFill>
                    <a:srgbClr val="292934"/>
                  </a:solidFill>
                  <a:latin typeface="Times New Roman" pitchFamily="18" charset="0"/>
                  <a:cs typeface="Times New Roman" pitchFamily="18" charset="0"/>
                </a:rPr>
                <a:t>GST heavy</a:t>
              </a:r>
            </a:p>
            <a:p>
              <a:pPr algn="ctr"/>
              <a:r>
                <a:rPr lang="pt-BR" sz="800" b="1" dirty="0">
                  <a:solidFill>
                    <a:srgbClr val="292934"/>
                  </a:solidFill>
                  <a:latin typeface="Times New Roman" pitchFamily="18" charset="0"/>
                  <a:cs typeface="Times New Roman" pitchFamily="18" charset="0"/>
                </a:rPr>
                <a:t>CFB heavy</a:t>
              </a:r>
            </a:p>
          </p:txBody>
        </p:sp>
        <p:sp>
          <p:nvSpPr>
            <p:cNvPr id="42" name="Rectangle 41"/>
            <p:cNvSpPr/>
            <p:nvPr/>
          </p:nvSpPr>
          <p:spPr>
            <a:xfrm>
              <a:off x="6587704" y="3505200"/>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Control</a:t>
              </a:r>
            </a:p>
            <a:p>
              <a:pPr algn="ctr"/>
              <a:r>
                <a:rPr lang="pt-BR" sz="800" b="1" dirty="0">
                  <a:solidFill>
                    <a:srgbClr val="292934"/>
                  </a:solidFill>
                  <a:latin typeface="Times New Roman" pitchFamily="18" charset="0"/>
                  <a:cs typeface="Times New Roman" pitchFamily="18" charset="0"/>
                </a:rPr>
                <a:t>n=8</a:t>
              </a:r>
            </a:p>
          </p:txBody>
        </p:sp>
        <p:sp>
          <p:nvSpPr>
            <p:cNvPr id="43" name="Rectangle 42"/>
            <p:cNvSpPr/>
            <p:nvPr/>
          </p:nvSpPr>
          <p:spPr>
            <a:xfrm>
              <a:off x="7304179" y="3517075"/>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OSCC</a:t>
              </a:r>
            </a:p>
            <a:p>
              <a:pPr algn="ctr"/>
              <a:r>
                <a:rPr lang="pt-BR" sz="800" b="1" dirty="0">
                  <a:solidFill>
                    <a:srgbClr val="292934"/>
                  </a:solidFill>
                  <a:latin typeface="Times New Roman" pitchFamily="18" charset="0"/>
                  <a:cs typeface="Times New Roman" pitchFamily="18" charset="0"/>
                </a:rPr>
                <a:t>n=22</a:t>
              </a:r>
            </a:p>
          </p:txBody>
        </p:sp>
        <p:sp>
          <p:nvSpPr>
            <p:cNvPr id="44" name="Rectangle 43"/>
            <p:cNvSpPr/>
            <p:nvPr/>
          </p:nvSpPr>
          <p:spPr>
            <a:xfrm>
              <a:off x="1007852" y="10668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dirty="0">
                  <a:solidFill>
                    <a:srgbClr val="292934"/>
                  </a:solidFill>
                  <a:latin typeface="Times New Roman" pitchFamily="18" charset="0"/>
                  <a:cs typeface="Times New Roman" pitchFamily="18" charset="0"/>
                </a:rPr>
                <a:t>Number of peptides/ protein</a:t>
              </a:r>
            </a:p>
          </p:txBody>
        </p:sp>
        <p:sp>
          <p:nvSpPr>
            <p:cNvPr id="45" name="Rectangle 44"/>
            <p:cNvSpPr/>
            <p:nvPr/>
          </p:nvSpPr>
          <p:spPr>
            <a:xfrm>
              <a:off x="1403202" y="43920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a:t>
              </a:r>
            </a:p>
          </p:txBody>
        </p:sp>
        <p:sp>
          <p:nvSpPr>
            <p:cNvPr id="46" name="Rectangle 45"/>
            <p:cNvSpPr/>
            <p:nvPr/>
          </p:nvSpPr>
          <p:spPr>
            <a:xfrm>
              <a:off x="1362627" y="20872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~30</a:t>
              </a:r>
            </a:p>
          </p:txBody>
        </p:sp>
        <p:sp>
          <p:nvSpPr>
            <p:cNvPr id="47" name="Rectangle 46"/>
            <p:cNvSpPr/>
            <p:nvPr/>
          </p:nvSpPr>
          <p:spPr>
            <a:xfrm>
              <a:off x="1383475" y="25681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~20</a:t>
              </a:r>
            </a:p>
          </p:txBody>
        </p:sp>
        <p:sp>
          <p:nvSpPr>
            <p:cNvPr id="48" name="Rectangle 47"/>
            <p:cNvSpPr/>
            <p:nvPr/>
          </p:nvSpPr>
          <p:spPr>
            <a:xfrm>
              <a:off x="1383475" y="3165896"/>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~10</a:t>
              </a:r>
            </a:p>
          </p:txBody>
        </p:sp>
        <p:sp>
          <p:nvSpPr>
            <p:cNvPr id="49" name="Rectangle 48"/>
            <p:cNvSpPr/>
            <p:nvPr/>
          </p:nvSpPr>
          <p:spPr>
            <a:xfrm>
              <a:off x="1395350" y="37398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~5</a:t>
              </a:r>
            </a:p>
          </p:txBody>
        </p:sp>
        <p:cxnSp>
          <p:nvCxnSpPr>
            <p:cNvPr id="50" name="Straight Connector 49"/>
            <p:cNvCxnSpPr>
              <a:stCxn id="22" idx="2"/>
            </p:cNvCxnSpPr>
            <p:nvPr/>
          </p:nvCxnSpPr>
          <p:spPr>
            <a:xfrm flipH="1">
              <a:off x="7283598" y="2640370"/>
              <a:ext cx="694" cy="50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3146407"/>
              <a:ext cx="120798" cy="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7283959" y="3146229"/>
              <a:ext cx="120798" cy="88497"/>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786650" y="2727382"/>
              <a:ext cx="626225" cy="168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10 µg</a:t>
              </a:r>
            </a:p>
          </p:txBody>
        </p:sp>
      </p:grpSp>
      <p:sp>
        <p:nvSpPr>
          <p:cNvPr id="2" name="Title 1"/>
          <p:cNvSpPr>
            <a:spLocks noGrp="1"/>
          </p:cNvSpPr>
          <p:nvPr>
            <p:ph type="title"/>
          </p:nvPr>
        </p:nvSpPr>
        <p:spPr/>
        <p:txBody>
          <a:bodyPr/>
          <a:lstStyle/>
          <a:p>
            <a:r>
              <a:rPr lang="en-US" dirty="0"/>
              <a:t>Our Refinement Workflow</a:t>
            </a:r>
          </a:p>
        </p:txBody>
      </p:sp>
      <p:sp>
        <p:nvSpPr>
          <p:cNvPr id="3" name="Rectangle 2"/>
          <p:cNvSpPr/>
          <p:nvPr/>
        </p:nvSpPr>
        <p:spPr>
          <a:xfrm>
            <a:off x="3383011" y="2274713"/>
            <a:ext cx="3798836" cy="7117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rgbClr val="FFFFFF"/>
              </a:solidFill>
              <a:latin typeface="Calibri"/>
            </a:endParaRPr>
          </a:p>
        </p:txBody>
      </p:sp>
    </p:spTree>
    <p:extLst>
      <p:ext uri="{BB962C8B-B14F-4D97-AF65-F5344CB8AC3E}">
        <p14:creationId xmlns:p14="http://schemas.microsoft.com/office/powerpoint/2010/main" val="137705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4863306" y="1219200"/>
            <a:ext cx="242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lgn="ctr">
              <a:defRPr/>
            </a:pPr>
            <a:r>
              <a:rPr lang="en-US" sz="3200" b="1" dirty="0">
                <a:solidFill>
                  <a:srgbClr val="000000"/>
                </a:solidFill>
              </a:rPr>
              <a:t>Not easily.</a:t>
            </a:r>
            <a:endParaRPr lang="en-US" sz="3200" dirty="0">
              <a:solidFill>
                <a:srgbClr val="000000"/>
              </a:solidFill>
            </a:endParaRPr>
          </a:p>
        </p:txBody>
      </p:sp>
      <p:sp>
        <p:nvSpPr>
          <p:cNvPr id="203779" name="Text Box 3"/>
          <p:cNvSpPr txBox="1">
            <a:spLocks noChangeArrowheads="1"/>
          </p:cNvSpPr>
          <p:nvPr/>
        </p:nvSpPr>
        <p:spPr bwMode="auto">
          <a:xfrm>
            <a:off x="2163292" y="231271"/>
            <a:ext cx="80749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Can We Multiplex Immunoassays?</a:t>
            </a:r>
          </a:p>
        </p:txBody>
      </p:sp>
      <p:pic>
        <p:nvPicPr>
          <p:cNvPr id="203780" name="Picture 4" descr="Luminex"/>
          <p:cNvPicPr>
            <a:picLocks noChangeAspect="1" noChangeArrowheads="1"/>
          </p:cNvPicPr>
          <p:nvPr/>
        </p:nvPicPr>
        <p:blipFill>
          <a:blip r:embed="rId2" cstate="print">
            <a:extLst>
              <a:ext uri="{28A0092B-C50C-407E-A947-70E740481C1C}">
                <a14:useLocalDpi xmlns:a14="http://schemas.microsoft.com/office/drawing/2010/main" val="0"/>
              </a:ext>
            </a:extLst>
          </a:blip>
          <a:srcRect r="51370"/>
          <a:stretch>
            <a:fillRect/>
          </a:stretch>
        </p:blipFill>
        <p:spPr bwMode="auto">
          <a:xfrm>
            <a:off x="3733800" y="2351089"/>
            <a:ext cx="468153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28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3"/>
          <a:stretch>
            <a:fillRect/>
          </a:stretch>
        </p:blipFill>
        <p:spPr>
          <a:xfrm>
            <a:off x="1755319" y="1271255"/>
            <a:ext cx="8686800" cy="5486400"/>
          </a:xfrm>
          <a:prstGeom prst="rect">
            <a:avLst/>
          </a:prstGeom>
        </p:spPr>
      </p:pic>
      <p:pic>
        <p:nvPicPr>
          <p:cNvPr id="10" name="Picture 9"/>
          <p:cNvPicPr>
            <a:picLocks/>
          </p:cNvPicPr>
          <p:nvPr/>
        </p:nvPicPr>
        <p:blipFill>
          <a:blip r:embed="rId4"/>
          <a:stretch>
            <a:fillRect/>
          </a:stretch>
        </p:blipFill>
        <p:spPr>
          <a:xfrm>
            <a:off x="1741158" y="1201694"/>
            <a:ext cx="8686800" cy="5486400"/>
          </a:xfrm>
          <a:prstGeom prst="rect">
            <a:avLst/>
          </a:prstGeom>
        </p:spPr>
      </p:pic>
      <p:sp>
        <p:nvSpPr>
          <p:cNvPr id="2" name="Title 1"/>
          <p:cNvSpPr>
            <a:spLocks noGrp="1"/>
          </p:cNvSpPr>
          <p:nvPr>
            <p:ph type="title"/>
          </p:nvPr>
        </p:nvSpPr>
        <p:spPr>
          <a:xfrm>
            <a:off x="1512559" y="-5431"/>
            <a:ext cx="9143999" cy="953181"/>
          </a:xfrm>
        </p:spPr>
        <p:txBody>
          <a:bodyPr>
            <a:normAutofit fontScale="90000"/>
          </a:bodyPr>
          <a:lstStyle/>
          <a:p>
            <a:r>
              <a:rPr lang="en-US" dirty="0" err="1"/>
              <a:t>nanoLC</a:t>
            </a:r>
            <a:r>
              <a:rPr lang="en-US" dirty="0"/>
              <a:t> MS/MS: SRM Signal Intensity Rank</a:t>
            </a:r>
          </a:p>
        </p:txBody>
      </p:sp>
    </p:spTree>
    <p:extLst>
      <p:ext uri="{BB962C8B-B14F-4D97-AF65-F5344CB8AC3E}">
        <p14:creationId xmlns:p14="http://schemas.microsoft.com/office/powerpoint/2010/main" val="149123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6721" y="1198880"/>
            <a:ext cx="8473439" cy="5029200"/>
            <a:chOff x="1007852" y="1066800"/>
            <a:chExt cx="7081223" cy="40386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519317"/>
              <a:ext cx="1447800" cy="450008"/>
            </a:xfrm>
            <a:prstGeom prst="rect">
              <a:avLst/>
            </a:prstGeom>
          </p:spPr>
        </p:pic>
        <p:cxnSp>
          <p:nvCxnSpPr>
            <p:cNvPr id="6" name="Straight Connector 5"/>
            <p:cNvCxnSpPr/>
            <p:nvPr/>
          </p:nvCxnSpPr>
          <p:spPr>
            <a:xfrm>
              <a:off x="3810000" y="2783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329050"/>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3926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1875" y="45551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0" y="224542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33800" y="1268104"/>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954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5400" y="1447800"/>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7526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24000" y="51054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33600" y="1447800"/>
              <a:ext cx="228600" cy="365760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pt-BR" sz="1600" b="1" dirty="0">
                  <a:solidFill>
                    <a:srgbClr val="292934"/>
                  </a:solidFill>
                  <a:latin typeface="Times New Roman" pitchFamily="18" charset="0"/>
                  <a:cs typeface="Times New Roman" pitchFamily="18" charset="0"/>
                </a:rPr>
                <a:t>Method Development</a:t>
              </a:r>
            </a:p>
          </p:txBody>
        </p:sp>
        <p:sp>
          <p:nvSpPr>
            <p:cNvPr id="17" name="Rectangle 16"/>
            <p:cNvSpPr/>
            <p:nvPr/>
          </p:nvSpPr>
          <p:spPr>
            <a:xfrm>
              <a:off x="2514600" y="1143000"/>
              <a:ext cx="12192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Process</a:t>
              </a:r>
            </a:p>
          </p:txBody>
        </p:sp>
        <p:sp>
          <p:nvSpPr>
            <p:cNvPr id="18" name="Rectangle 17"/>
            <p:cNvSpPr/>
            <p:nvPr/>
          </p:nvSpPr>
          <p:spPr>
            <a:xfrm>
              <a:off x="4038600" y="1143000"/>
              <a:ext cx="9906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Skyline</a:t>
              </a:r>
            </a:p>
          </p:txBody>
        </p:sp>
        <p:sp>
          <p:nvSpPr>
            <p:cNvPr id="19" name="Rectangle 18"/>
            <p:cNvSpPr/>
            <p:nvPr/>
          </p:nvSpPr>
          <p:spPr>
            <a:xfrm>
              <a:off x="6788298" y="1336344"/>
              <a:ext cx="9906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Matrix</a:t>
              </a:r>
            </a:p>
          </p:txBody>
        </p:sp>
        <p:sp>
          <p:nvSpPr>
            <p:cNvPr id="20" name="Rectangle 19"/>
            <p:cNvSpPr/>
            <p:nvPr/>
          </p:nvSpPr>
          <p:spPr>
            <a:xfrm>
              <a:off x="3971026" y="207321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Peptide: 7-23 aa, +2 </a:t>
              </a:r>
            </a:p>
            <a:p>
              <a:pPr algn="ctr"/>
              <a:r>
                <a:rPr lang="pt-BR" sz="800" dirty="0">
                  <a:solidFill>
                    <a:srgbClr val="292934"/>
                  </a:solidFill>
                  <a:latin typeface="Times New Roman" pitchFamily="18" charset="0"/>
                  <a:cs typeface="Times New Roman" pitchFamily="18" charset="0"/>
                </a:rPr>
                <a:t>Product: </a:t>
              </a:r>
              <a:r>
                <a:rPr lang="en-US" sz="800" dirty="0">
                  <a:solidFill>
                    <a:srgbClr val="292934"/>
                  </a:solidFill>
                  <a:latin typeface="Times New Roman" pitchFamily="18" charset="0"/>
                  <a:cs typeface="Times New Roman" pitchFamily="18" charset="0"/>
                </a:rPr>
                <a:t>from y3 to </a:t>
              </a:r>
              <a:r>
                <a:rPr lang="en-US" sz="800" dirty="0" err="1">
                  <a:solidFill>
                    <a:srgbClr val="292934"/>
                  </a:solidFill>
                  <a:latin typeface="Times New Roman" pitchFamily="18" charset="0"/>
                  <a:cs typeface="Times New Roman" pitchFamily="18" charset="0"/>
                </a:rPr>
                <a:t>yn</a:t>
              </a:r>
              <a:r>
                <a:rPr lang="en-US" sz="800" dirty="0">
                  <a:solidFill>
                    <a:srgbClr val="292934"/>
                  </a:solidFill>
                  <a:latin typeface="Times New Roman" pitchFamily="18" charset="0"/>
                  <a:cs typeface="Times New Roman" pitchFamily="18" charset="0"/>
                </a:rPr>
                <a:t>  − 1, +1  </a:t>
              </a:r>
              <a:endParaRPr lang="pt-BR" sz="800" dirty="0">
                <a:solidFill>
                  <a:srgbClr val="292934"/>
                </a:solidFill>
                <a:latin typeface="Times New Roman" pitchFamily="18" charset="0"/>
                <a:cs typeface="Times New Roman" pitchFamily="18" charset="0"/>
              </a:endParaRPr>
            </a:p>
          </p:txBody>
        </p:sp>
        <p:sp>
          <p:nvSpPr>
            <p:cNvPr id="21" name="Rectangle 20"/>
            <p:cNvSpPr/>
            <p:nvPr/>
          </p:nvSpPr>
          <p:spPr>
            <a:xfrm>
              <a:off x="6488875" y="1851740"/>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Protein Extraction</a:t>
              </a:r>
            </a:p>
          </p:txBody>
        </p:sp>
        <p:sp>
          <p:nvSpPr>
            <p:cNvPr id="22" name="Rectangle 21"/>
            <p:cNvSpPr/>
            <p:nvPr/>
          </p:nvSpPr>
          <p:spPr>
            <a:xfrm>
              <a:off x="6484192" y="237651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Digestion</a:t>
              </a:r>
            </a:p>
          </p:txBody>
        </p:sp>
        <p:sp>
          <p:nvSpPr>
            <p:cNvPr id="23" name="Rectangle 22"/>
            <p:cNvSpPr/>
            <p:nvPr/>
          </p:nvSpPr>
          <p:spPr>
            <a:xfrm>
              <a:off x="6485626" y="3850944"/>
              <a:ext cx="1600200" cy="381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Triple quadrupole </a:t>
              </a:r>
            </a:p>
            <a:p>
              <a:pPr algn="ctr"/>
              <a:r>
                <a:rPr lang="pt-BR" sz="1100" dirty="0">
                  <a:solidFill>
                    <a:srgbClr val="292934"/>
                  </a:solidFill>
                  <a:latin typeface="Times New Roman" pitchFamily="18" charset="0"/>
                  <a:cs typeface="Times New Roman" pitchFamily="18" charset="0"/>
                </a:rPr>
                <a:t>SRM analysis </a:t>
              </a:r>
            </a:p>
          </p:txBody>
        </p:sp>
        <p:sp>
          <p:nvSpPr>
            <p:cNvPr id="24" name="Rectangle 23"/>
            <p:cNvSpPr/>
            <p:nvPr/>
          </p:nvSpPr>
          <p:spPr>
            <a:xfrm>
              <a:off x="6485626" y="446054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Data analysis</a:t>
              </a:r>
            </a:p>
          </p:txBody>
        </p:sp>
        <p:sp>
          <p:nvSpPr>
            <p:cNvPr id="25" name="Rounded Rectangle 24"/>
            <p:cNvSpPr/>
            <p:nvPr/>
          </p:nvSpPr>
          <p:spPr>
            <a:xfrm>
              <a:off x="2488722" y="1531192"/>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Recombinant protein production</a:t>
              </a:r>
            </a:p>
          </p:txBody>
        </p:sp>
        <p:sp>
          <p:nvSpPr>
            <p:cNvPr id="26" name="Rounded Rectangle 25"/>
            <p:cNvSpPr/>
            <p:nvPr/>
          </p:nvSpPr>
          <p:spPr>
            <a:xfrm>
              <a:off x="2505974" y="2048774"/>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Monitor all tryptic peptides</a:t>
              </a:r>
            </a:p>
          </p:txBody>
        </p:sp>
        <p:sp>
          <p:nvSpPr>
            <p:cNvPr id="27" name="Rounded Rectangle 26"/>
            <p:cNvSpPr/>
            <p:nvPr/>
          </p:nvSpPr>
          <p:spPr>
            <a:xfrm>
              <a:off x="2514600" y="25735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Selection of transitions</a:t>
              </a:r>
            </a:p>
            <a:p>
              <a:pPr algn="ctr"/>
              <a:r>
                <a:rPr lang="pt-BR" sz="1100" dirty="0">
                  <a:solidFill>
                    <a:srgbClr val="292934"/>
                  </a:solidFill>
                  <a:latin typeface="Times New Roman" pitchFamily="18" charset="0"/>
                  <a:cs typeface="Times New Roman" pitchFamily="18" charset="0"/>
                </a:rPr>
                <a:t>and iRT</a:t>
              </a:r>
            </a:p>
          </p:txBody>
        </p:sp>
        <p:sp>
          <p:nvSpPr>
            <p:cNvPr id="28" name="Rounded Rectangle 27"/>
            <p:cNvSpPr/>
            <p:nvPr/>
          </p:nvSpPr>
          <p:spPr>
            <a:xfrm>
              <a:off x="2505974" y="31069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Peptide stability analysis</a:t>
              </a:r>
            </a:p>
          </p:txBody>
        </p:sp>
        <p:sp>
          <p:nvSpPr>
            <p:cNvPr id="29" name="Rounded Rectangle 28"/>
            <p:cNvSpPr/>
            <p:nvPr/>
          </p:nvSpPr>
          <p:spPr>
            <a:xfrm>
              <a:off x="2514600" y="3640348"/>
              <a:ext cx="1295400" cy="5506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Validation of transitions in the matrix</a:t>
              </a:r>
            </a:p>
          </p:txBody>
        </p:sp>
        <p:sp>
          <p:nvSpPr>
            <p:cNvPr id="30" name="Rounded Rectangle 29"/>
            <p:cNvSpPr/>
            <p:nvPr/>
          </p:nvSpPr>
          <p:spPr>
            <a:xfrm>
              <a:off x="2514600" y="4308896"/>
              <a:ext cx="1295400" cy="4917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Optimization of transitions</a:t>
              </a:r>
            </a:p>
          </p:txBody>
        </p:sp>
        <p:sp>
          <p:nvSpPr>
            <p:cNvPr id="31" name="Rectangle 30"/>
            <p:cNvSpPr/>
            <p:nvPr/>
          </p:nvSpPr>
          <p:spPr>
            <a:xfrm>
              <a:off x="3979652" y="2573975"/>
              <a:ext cx="1524000" cy="4003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4 transitions/peptide</a:t>
              </a:r>
            </a:p>
            <a:p>
              <a:pPr algn="ctr"/>
              <a:r>
                <a:rPr lang="en-US" sz="800" dirty="0">
                  <a:solidFill>
                    <a:srgbClr val="292934"/>
                  </a:solidFill>
                  <a:latin typeface="Times New Roman" pitchFamily="18" charset="0"/>
                  <a:cs typeface="Times New Roman" pitchFamily="18" charset="0"/>
                </a:rPr>
                <a:t>m/z fragment &gt; m/z precursor </a:t>
              </a:r>
              <a:endParaRPr lang="pt-BR" sz="800" dirty="0">
                <a:solidFill>
                  <a:srgbClr val="292934"/>
                </a:solidFill>
                <a:latin typeface="Times New Roman" pitchFamily="18" charset="0"/>
                <a:cs typeface="Times New Roman" pitchFamily="18" charset="0"/>
              </a:endParaRPr>
            </a:p>
          </p:txBody>
        </p:sp>
        <p:sp>
          <p:nvSpPr>
            <p:cNvPr id="32" name="Rectangle 31"/>
            <p:cNvSpPr/>
            <p:nvPr/>
          </p:nvSpPr>
          <p:spPr>
            <a:xfrm>
              <a:off x="3976403" y="315007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Build library in Panorama</a:t>
              </a:r>
              <a:endParaRPr lang="pt-BR" sz="800" dirty="0">
                <a:solidFill>
                  <a:srgbClr val="292934"/>
                </a:solidFill>
                <a:latin typeface="Times New Roman" pitchFamily="18" charset="0"/>
                <a:cs typeface="Times New Roman" pitchFamily="18" charset="0"/>
              </a:endParaRPr>
            </a:p>
          </p:txBody>
        </p:sp>
        <p:sp>
          <p:nvSpPr>
            <p:cNvPr id="33" name="Rectangle 32"/>
            <p:cNvSpPr/>
            <p:nvPr/>
          </p:nvSpPr>
          <p:spPr>
            <a:xfrm>
              <a:off x="3971720" y="3711618"/>
              <a:ext cx="1524000" cy="400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Recombinant Library (Dotp) and Retention time prediction </a:t>
              </a:r>
            </a:p>
          </p:txBody>
        </p:sp>
        <p:sp>
          <p:nvSpPr>
            <p:cNvPr id="34" name="Rectangle 33"/>
            <p:cNvSpPr/>
            <p:nvPr/>
          </p:nvSpPr>
          <p:spPr>
            <a:xfrm>
              <a:off x="3979225" y="4390900"/>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Filter and Selection </a:t>
              </a:r>
            </a:p>
            <a:p>
              <a:pPr algn="ctr"/>
              <a:r>
                <a:rPr lang="pt-BR" sz="800" dirty="0">
                  <a:solidFill>
                    <a:srgbClr val="292934"/>
                  </a:solidFill>
                  <a:latin typeface="Times New Roman" pitchFamily="18" charset="0"/>
                  <a:cs typeface="Times New Roman" pitchFamily="18" charset="0"/>
                </a:rPr>
                <a:t>3 peptides per protein</a:t>
              </a:r>
            </a:p>
          </p:txBody>
        </p:sp>
        <p:cxnSp>
          <p:nvCxnSpPr>
            <p:cNvPr id="35" name="Straight Connector 34"/>
            <p:cNvCxnSpPr/>
            <p:nvPr/>
          </p:nvCxnSpPr>
          <p:spPr>
            <a:xfrm>
              <a:off x="3138550" y="4800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36422" y="5029200"/>
              <a:ext cx="2883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19800" y="3319730"/>
              <a:ext cx="0" cy="1709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07925" y="3329050"/>
              <a:ext cx="7803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38"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58000" y="2970193"/>
              <a:ext cx="197055" cy="458807"/>
            </a:xfrm>
            <a:prstGeom prst="rect">
              <a:avLst/>
            </a:prstGeom>
            <a:noFill/>
          </p:spPr>
        </p:pic>
        <p:pic>
          <p:nvPicPr>
            <p:cNvPr id="40" name="Picture 39"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546443" y="2970193"/>
              <a:ext cx="197055" cy="458807"/>
            </a:xfrm>
            <a:prstGeom prst="rect">
              <a:avLst/>
            </a:prstGeom>
            <a:noFill/>
          </p:spPr>
        </p:pic>
        <p:sp>
          <p:nvSpPr>
            <p:cNvPr id="41" name="Rectangle 40"/>
            <p:cNvSpPr/>
            <p:nvPr/>
          </p:nvSpPr>
          <p:spPr>
            <a:xfrm>
              <a:off x="5791200" y="28956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RT standards;</a:t>
              </a:r>
            </a:p>
            <a:p>
              <a:pPr algn="ctr"/>
              <a:r>
                <a:rPr lang="pt-BR" sz="800" b="1" dirty="0">
                  <a:solidFill>
                    <a:srgbClr val="292934"/>
                  </a:solidFill>
                  <a:latin typeface="Times New Roman" pitchFamily="18" charset="0"/>
                  <a:cs typeface="Times New Roman" pitchFamily="18" charset="0"/>
                </a:rPr>
                <a:t>GST heavy</a:t>
              </a:r>
            </a:p>
            <a:p>
              <a:pPr algn="ctr"/>
              <a:r>
                <a:rPr lang="pt-BR" sz="800" b="1" dirty="0">
                  <a:solidFill>
                    <a:srgbClr val="292934"/>
                  </a:solidFill>
                  <a:latin typeface="Times New Roman" pitchFamily="18" charset="0"/>
                  <a:cs typeface="Times New Roman" pitchFamily="18" charset="0"/>
                </a:rPr>
                <a:t>CFB heavy</a:t>
              </a:r>
            </a:p>
          </p:txBody>
        </p:sp>
        <p:sp>
          <p:nvSpPr>
            <p:cNvPr id="42" name="Rectangle 41"/>
            <p:cNvSpPr/>
            <p:nvPr/>
          </p:nvSpPr>
          <p:spPr>
            <a:xfrm>
              <a:off x="6587704" y="3505200"/>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Control</a:t>
              </a:r>
            </a:p>
            <a:p>
              <a:pPr algn="ctr"/>
              <a:r>
                <a:rPr lang="pt-BR" sz="800" b="1" dirty="0">
                  <a:solidFill>
                    <a:srgbClr val="292934"/>
                  </a:solidFill>
                  <a:latin typeface="Times New Roman" pitchFamily="18" charset="0"/>
                  <a:cs typeface="Times New Roman" pitchFamily="18" charset="0"/>
                </a:rPr>
                <a:t>n=8</a:t>
              </a:r>
            </a:p>
          </p:txBody>
        </p:sp>
        <p:sp>
          <p:nvSpPr>
            <p:cNvPr id="43" name="Rectangle 42"/>
            <p:cNvSpPr/>
            <p:nvPr/>
          </p:nvSpPr>
          <p:spPr>
            <a:xfrm>
              <a:off x="7304179" y="3517075"/>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OSCC</a:t>
              </a:r>
            </a:p>
            <a:p>
              <a:pPr algn="ctr"/>
              <a:r>
                <a:rPr lang="pt-BR" sz="800" b="1" dirty="0">
                  <a:solidFill>
                    <a:srgbClr val="292934"/>
                  </a:solidFill>
                  <a:latin typeface="Times New Roman" pitchFamily="18" charset="0"/>
                  <a:cs typeface="Times New Roman" pitchFamily="18" charset="0"/>
                </a:rPr>
                <a:t>n=22</a:t>
              </a:r>
            </a:p>
          </p:txBody>
        </p:sp>
        <p:sp>
          <p:nvSpPr>
            <p:cNvPr id="44" name="Rectangle 43"/>
            <p:cNvSpPr/>
            <p:nvPr/>
          </p:nvSpPr>
          <p:spPr>
            <a:xfrm>
              <a:off x="1007852" y="10668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dirty="0">
                  <a:solidFill>
                    <a:srgbClr val="292934"/>
                  </a:solidFill>
                  <a:latin typeface="Times New Roman" pitchFamily="18" charset="0"/>
                  <a:cs typeface="Times New Roman" pitchFamily="18" charset="0"/>
                </a:rPr>
                <a:t>Number of peptides/ protein</a:t>
              </a:r>
            </a:p>
          </p:txBody>
        </p:sp>
        <p:sp>
          <p:nvSpPr>
            <p:cNvPr id="45" name="Rectangle 44"/>
            <p:cNvSpPr/>
            <p:nvPr/>
          </p:nvSpPr>
          <p:spPr>
            <a:xfrm>
              <a:off x="1403202" y="43920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a:t>
              </a:r>
            </a:p>
          </p:txBody>
        </p:sp>
        <p:sp>
          <p:nvSpPr>
            <p:cNvPr id="46" name="Rectangle 45"/>
            <p:cNvSpPr/>
            <p:nvPr/>
          </p:nvSpPr>
          <p:spPr>
            <a:xfrm>
              <a:off x="1362627" y="20872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~30</a:t>
              </a:r>
            </a:p>
          </p:txBody>
        </p:sp>
        <p:sp>
          <p:nvSpPr>
            <p:cNvPr id="47" name="Rectangle 46"/>
            <p:cNvSpPr/>
            <p:nvPr/>
          </p:nvSpPr>
          <p:spPr>
            <a:xfrm>
              <a:off x="1383475" y="25681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~20</a:t>
              </a:r>
            </a:p>
          </p:txBody>
        </p:sp>
        <p:sp>
          <p:nvSpPr>
            <p:cNvPr id="48" name="Rectangle 47"/>
            <p:cNvSpPr/>
            <p:nvPr/>
          </p:nvSpPr>
          <p:spPr>
            <a:xfrm>
              <a:off x="1383475" y="3165896"/>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~10</a:t>
              </a:r>
            </a:p>
          </p:txBody>
        </p:sp>
        <p:sp>
          <p:nvSpPr>
            <p:cNvPr id="49" name="Rectangle 48"/>
            <p:cNvSpPr/>
            <p:nvPr/>
          </p:nvSpPr>
          <p:spPr>
            <a:xfrm>
              <a:off x="1395350" y="37398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~5</a:t>
              </a:r>
            </a:p>
          </p:txBody>
        </p:sp>
        <p:cxnSp>
          <p:nvCxnSpPr>
            <p:cNvPr id="50" name="Straight Connector 49"/>
            <p:cNvCxnSpPr>
              <a:stCxn id="22" idx="2"/>
            </p:cNvCxnSpPr>
            <p:nvPr/>
          </p:nvCxnSpPr>
          <p:spPr>
            <a:xfrm flipH="1">
              <a:off x="7283598" y="2640370"/>
              <a:ext cx="694" cy="50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3146407"/>
              <a:ext cx="120798" cy="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7283959" y="3146229"/>
              <a:ext cx="120798" cy="88497"/>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786650" y="2727382"/>
              <a:ext cx="626225" cy="168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10 µg</a:t>
              </a:r>
            </a:p>
          </p:txBody>
        </p:sp>
      </p:grpSp>
      <p:sp>
        <p:nvSpPr>
          <p:cNvPr id="2" name="Title 1"/>
          <p:cNvSpPr>
            <a:spLocks noGrp="1"/>
          </p:cNvSpPr>
          <p:nvPr>
            <p:ph type="title"/>
          </p:nvPr>
        </p:nvSpPr>
        <p:spPr/>
        <p:txBody>
          <a:bodyPr/>
          <a:lstStyle/>
          <a:p>
            <a:r>
              <a:rPr lang="en-US" dirty="0"/>
              <a:t>Our Refinement Workflow</a:t>
            </a:r>
          </a:p>
        </p:txBody>
      </p:sp>
      <p:sp>
        <p:nvSpPr>
          <p:cNvPr id="3" name="Rectangle 2"/>
          <p:cNvSpPr/>
          <p:nvPr/>
        </p:nvSpPr>
        <p:spPr>
          <a:xfrm>
            <a:off x="3383011" y="2931940"/>
            <a:ext cx="3798836" cy="7117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rgbClr val="FFFFFF"/>
              </a:solidFill>
              <a:latin typeface="Calibri"/>
            </a:endParaRPr>
          </a:p>
        </p:txBody>
      </p:sp>
    </p:spTree>
    <p:extLst>
      <p:ext uri="{BB962C8B-B14F-4D97-AF65-F5344CB8AC3E}">
        <p14:creationId xmlns:p14="http://schemas.microsoft.com/office/powerpoint/2010/main" val="1419111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52600" y="1371600"/>
            <a:ext cx="8686800" cy="5486400"/>
            <a:chOff x="0" y="711327"/>
            <a:chExt cx="6767367" cy="3657600"/>
          </a:xfrm>
        </p:grpSpPr>
        <p:pic>
          <p:nvPicPr>
            <p:cNvPr id="6" name="Picture 5"/>
            <p:cNvPicPr>
              <a:picLocks noChangeAspect="1"/>
            </p:cNvPicPr>
            <p:nvPr/>
          </p:nvPicPr>
          <p:blipFill>
            <a:blip r:embed="rId2"/>
            <a:stretch>
              <a:fillRect/>
            </a:stretch>
          </p:blipFill>
          <p:spPr>
            <a:xfrm>
              <a:off x="0" y="711327"/>
              <a:ext cx="6767367" cy="3657600"/>
            </a:xfrm>
            <a:prstGeom prst="rect">
              <a:avLst/>
            </a:prstGeom>
          </p:spPr>
        </p:pic>
        <p:sp>
          <p:nvSpPr>
            <p:cNvPr id="7" name="TextBox 6"/>
            <p:cNvSpPr txBox="1"/>
            <p:nvPr/>
          </p:nvSpPr>
          <p:spPr>
            <a:xfrm>
              <a:off x="426051" y="819893"/>
              <a:ext cx="2189403" cy="225703"/>
            </a:xfrm>
            <a:prstGeom prst="rect">
              <a:avLst/>
            </a:prstGeom>
            <a:noFill/>
          </p:spPr>
          <p:txBody>
            <a:bodyPr wrap="none" rtlCol="0">
              <a:spAutoFit/>
            </a:bodyPr>
            <a:lstStyle/>
            <a:p>
              <a:r>
                <a:rPr lang="en-US" sz="1600" dirty="0">
                  <a:solidFill>
                    <a:srgbClr val="292934"/>
                  </a:solidFill>
                </a:rPr>
                <a:t>R.TGISPLALIK.G [219, 228] </a:t>
              </a:r>
            </a:p>
          </p:txBody>
        </p:sp>
        <p:pic>
          <p:nvPicPr>
            <p:cNvPr id="8" name="Picture 7"/>
            <p:cNvPicPr>
              <a:picLocks noChangeAspect="1"/>
            </p:cNvPicPr>
            <p:nvPr/>
          </p:nvPicPr>
          <p:blipFill rotWithShape="1">
            <a:blip r:embed="rId3"/>
            <a:srcRect l="27072" t="20064" r="27827" b="7522"/>
            <a:stretch/>
          </p:blipFill>
          <p:spPr>
            <a:xfrm>
              <a:off x="5478010" y="819893"/>
              <a:ext cx="855678" cy="1489845"/>
            </a:xfrm>
            <a:prstGeom prst="rect">
              <a:avLst/>
            </a:prstGeom>
          </p:spPr>
        </p:pic>
      </p:grpSp>
      <p:grpSp>
        <p:nvGrpSpPr>
          <p:cNvPr id="13" name="Group 12"/>
          <p:cNvGrpSpPr/>
          <p:nvPr/>
        </p:nvGrpSpPr>
        <p:grpSpPr>
          <a:xfrm>
            <a:off x="1752600" y="1371600"/>
            <a:ext cx="8686800" cy="5486400"/>
            <a:chOff x="71437" y="996553"/>
            <a:chExt cx="5075525" cy="2743200"/>
          </a:xfrm>
        </p:grpSpPr>
        <p:pic>
          <p:nvPicPr>
            <p:cNvPr id="14" name="Picture 13"/>
            <p:cNvPicPr>
              <a:picLocks noChangeAspect="1"/>
            </p:cNvPicPr>
            <p:nvPr/>
          </p:nvPicPr>
          <p:blipFill>
            <a:blip r:embed="rId4"/>
            <a:stretch>
              <a:fillRect/>
            </a:stretch>
          </p:blipFill>
          <p:spPr>
            <a:xfrm>
              <a:off x="71437" y="996553"/>
              <a:ext cx="5075525" cy="2743200"/>
            </a:xfrm>
            <a:prstGeom prst="rect">
              <a:avLst/>
            </a:prstGeom>
          </p:spPr>
        </p:pic>
        <p:grpSp>
          <p:nvGrpSpPr>
            <p:cNvPr id="15" name="Group 14"/>
            <p:cNvGrpSpPr/>
            <p:nvPr/>
          </p:nvGrpSpPr>
          <p:grpSpPr>
            <a:xfrm>
              <a:off x="473529" y="996553"/>
              <a:ext cx="4648904" cy="1670289"/>
              <a:chOff x="473529" y="996553"/>
              <a:chExt cx="4648904" cy="1670289"/>
            </a:xfrm>
          </p:grpSpPr>
          <p:sp>
            <p:nvSpPr>
              <p:cNvPr id="16" name="TextBox 15"/>
              <p:cNvSpPr txBox="1"/>
              <p:nvPr/>
            </p:nvSpPr>
            <p:spPr>
              <a:xfrm>
                <a:off x="473529" y="996553"/>
                <a:ext cx="2042132" cy="169277"/>
              </a:xfrm>
              <a:prstGeom prst="rect">
                <a:avLst/>
              </a:prstGeom>
              <a:noFill/>
            </p:spPr>
            <p:txBody>
              <a:bodyPr wrap="none" rtlCol="0">
                <a:spAutoFit/>
              </a:bodyPr>
              <a:lstStyle/>
              <a:p>
                <a:r>
                  <a:rPr lang="en-US" sz="1600" dirty="0">
                    <a:solidFill>
                      <a:srgbClr val="292934"/>
                    </a:solidFill>
                  </a:rPr>
                  <a:t>K.ALVEQGFTVPEIK.T [2578, 2590] </a:t>
                </a:r>
              </a:p>
            </p:txBody>
          </p:sp>
          <p:pic>
            <p:nvPicPr>
              <p:cNvPr id="17" name="Picture 16"/>
              <p:cNvPicPr>
                <a:picLocks noChangeAspect="1"/>
              </p:cNvPicPr>
              <p:nvPr/>
            </p:nvPicPr>
            <p:blipFill rotWithShape="1">
              <a:blip r:embed="rId5"/>
              <a:srcRect l="27250" t="11294" r="27209" b="7522"/>
              <a:stretch/>
            </p:blipFill>
            <p:spPr>
              <a:xfrm>
                <a:off x="4258366" y="996553"/>
                <a:ext cx="864067" cy="1670289"/>
              </a:xfrm>
              <a:prstGeom prst="rect">
                <a:avLst/>
              </a:prstGeom>
            </p:spPr>
          </p:pic>
        </p:grpSp>
      </p:grpSp>
      <p:grpSp>
        <p:nvGrpSpPr>
          <p:cNvPr id="18" name="Group 17"/>
          <p:cNvGrpSpPr/>
          <p:nvPr/>
        </p:nvGrpSpPr>
        <p:grpSpPr>
          <a:xfrm>
            <a:off x="1752600" y="1371600"/>
            <a:ext cx="8686800" cy="5486400"/>
            <a:chOff x="71437" y="996553"/>
            <a:chExt cx="5075525" cy="2743200"/>
          </a:xfrm>
        </p:grpSpPr>
        <p:pic>
          <p:nvPicPr>
            <p:cNvPr id="19" name="Picture 18"/>
            <p:cNvPicPr>
              <a:picLocks noChangeAspect="1"/>
            </p:cNvPicPr>
            <p:nvPr/>
          </p:nvPicPr>
          <p:blipFill>
            <a:blip r:embed="rId6"/>
            <a:stretch>
              <a:fillRect/>
            </a:stretch>
          </p:blipFill>
          <p:spPr>
            <a:xfrm>
              <a:off x="71437" y="996553"/>
              <a:ext cx="5075525" cy="2743200"/>
            </a:xfrm>
            <a:prstGeom prst="rect">
              <a:avLst/>
            </a:prstGeom>
          </p:spPr>
        </p:pic>
        <p:pic>
          <p:nvPicPr>
            <p:cNvPr id="20" name="Picture 19"/>
            <p:cNvPicPr>
              <a:picLocks noChangeAspect="1"/>
            </p:cNvPicPr>
            <p:nvPr/>
          </p:nvPicPr>
          <p:blipFill rotWithShape="1">
            <a:blip r:embed="rId7"/>
            <a:srcRect l="26292" t="7314" r="26118" b="7059"/>
            <a:stretch/>
          </p:blipFill>
          <p:spPr>
            <a:xfrm>
              <a:off x="4255438" y="996553"/>
              <a:ext cx="796955" cy="1761688"/>
            </a:xfrm>
            <a:prstGeom prst="rect">
              <a:avLst/>
            </a:prstGeom>
          </p:spPr>
        </p:pic>
        <p:sp>
          <p:nvSpPr>
            <p:cNvPr id="21" name="TextBox 20"/>
            <p:cNvSpPr txBox="1"/>
            <p:nvPr/>
          </p:nvSpPr>
          <p:spPr>
            <a:xfrm>
              <a:off x="383722" y="996553"/>
              <a:ext cx="2482072" cy="169277"/>
            </a:xfrm>
            <a:prstGeom prst="rect">
              <a:avLst/>
            </a:prstGeom>
            <a:noFill/>
          </p:spPr>
          <p:txBody>
            <a:bodyPr wrap="none" rtlCol="0">
              <a:spAutoFit/>
            </a:bodyPr>
            <a:lstStyle/>
            <a:p>
              <a:r>
                <a:rPr lang="en-US" sz="1600" dirty="0">
                  <a:solidFill>
                    <a:srgbClr val="292934"/>
                  </a:solidFill>
                </a:rPr>
                <a:t>K.TTLTAFGFASADLIEIGLEGK.G [674, 694] </a:t>
              </a:r>
            </a:p>
          </p:txBody>
        </p:sp>
      </p:grpSp>
      <p:grpSp>
        <p:nvGrpSpPr>
          <p:cNvPr id="22" name="Group 21"/>
          <p:cNvGrpSpPr/>
          <p:nvPr/>
        </p:nvGrpSpPr>
        <p:grpSpPr>
          <a:xfrm>
            <a:off x="1752600" y="1321266"/>
            <a:ext cx="8686800" cy="5486400"/>
            <a:chOff x="71437" y="930728"/>
            <a:chExt cx="5075525" cy="2798264"/>
          </a:xfrm>
        </p:grpSpPr>
        <p:pic>
          <p:nvPicPr>
            <p:cNvPr id="23" name="Picture 22"/>
            <p:cNvPicPr>
              <a:picLocks noChangeAspect="1"/>
            </p:cNvPicPr>
            <p:nvPr/>
          </p:nvPicPr>
          <p:blipFill>
            <a:blip r:embed="rId8"/>
            <a:stretch>
              <a:fillRect/>
            </a:stretch>
          </p:blipFill>
          <p:spPr>
            <a:xfrm>
              <a:off x="71437" y="985792"/>
              <a:ext cx="5075525" cy="2743200"/>
            </a:xfrm>
            <a:prstGeom prst="rect">
              <a:avLst/>
            </a:prstGeom>
          </p:spPr>
        </p:pic>
        <p:sp>
          <p:nvSpPr>
            <p:cNvPr id="24" name="TextBox 23"/>
            <p:cNvSpPr txBox="1"/>
            <p:nvPr/>
          </p:nvSpPr>
          <p:spPr>
            <a:xfrm>
              <a:off x="416379" y="930728"/>
              <a:ext cx="2569738" cy="172675"/>
            </a:xfrm>
            <a:prstGeom prst="rect">
              <a:avLst/>
            </a:prstGeom>
            <a:noFill/>
          </p:spPr>
          <p:txBody>
            <a:bodyPr wrap="none" rtlCol="0">
              <a:spAutoFit/>
            </a:bodyPr>
            <a:lstStyle/>
            <a:p>
              <a:r>
                <a:rPr lang="en-US" sz="1600" dirty="0">
                  <a:solidFill>
                    <a:srgbClr val="292934"/>
                  </a:solidFill>
                </a:rPr>
                <a:t>R.YEDGTLSLTSTSDLQSGIIK.N [1536, 1555] </a:t>
              </a:r>
            </a:p>
          </p:txBody>
        </p:sp>
        <p:pic>
          <p:nvPicPr>
            <p:cNvPr id="25" name="Picture 24"/>
            <p:cNvPicPr>
              <a:picLocks noChangeAspect="1"/>
            </p:cNvPicPr>
            <p:nvPr/>
          </p:nvPicPr>
          <p:blipFill rotWithShape="1">
            <a:blip r:embed="rId9"/>
            <a:srcRect l="29397" t="14245" r="27714" b="7875"/>
            <a:stretch/>
          </p:blipFill>
          <p:spPr>
            <a:xfrm>
              <a:off x="4269769" y="930728"/>
              <a:ext cx="813733" cy="1602298"/>
            </a:xfrm>
            <a:prstGeom prst="rect">
              <a:avLst/>
            </a:prstGeom>
          </p:spPr>
        </p:pic>
      </p:grpSp>
      <p:sp>
        <p:nvSpPr>
          <p:cNvPr id="2" name="Title 1"/>
          <p:cNvSpPr>
            <a:spLocks noGrp="1"/>
          </p:cNvSpPr>
          <p:nvPr>
            <p:ph type="title"/>
          </p:nvPr>
        </p:nvSpPr>
        <p:spPr/>
        <p:txBody>
          <a:bodyPr>
            <a:normAutofit/>
          </a:bodyPr>
          <a:lstStyle/>
          <a:p>
            <a:r>
              <a:rPr lang="en-US" dirty="0" err="1"/>
              <a:t>nanoLC</a:t>
            </a:r>
            <a:r>
              <a:rPr lang="en-US" dirty="0"/>
              <a:t> MS/MS: Fragmentation Fingerprint</a:t>
            </a:r>
          </a:p>
        </p:txBody>
      </p:sp>
    </p:spTree>
    <p:extLst>
      <p:ext uri="{BB962C8B-B14F-4D97-AF65-F5344CB8AC3E}">
        <p14:creationId xmlns:p14="http://schemas.microsoft.com/office/powerpoint/2010/main" val="4308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a:stretch>
            <a:fillRect/>
          </a:stretch>
        </p:blipFill>
        <p:spPr>
          <a:xfrm>
            <a:off x="1786082" y="1371600"/>
            <a:ext cx="8686800" cy="5486400"/>
          </a:xfrm>
          <a:prstGeom prst="rect">
            <a:avLst/>
          </a:prstGeom>
        </p:spPr>
      </p:pic>
      <p:pic>
        <p:nvPicPr>
          <p:cNvPr id="4" name="Picture 3"/>
          <p:cNvPicPr>
            <a:picLocks/>
          </p:cNvPicPr>
          <p:nvPr/>
        </p:nvPicPr>
        <p:blipFill>
          <a:blip r:embed="rId3"/>
          <a:stretch>
            <a:fillRect/>
          </a:stretch>
        </p:blipFill>
        <p:spPr>
          <a:xfrm>
            <a:off x="1786082" y="1371600"/>
            <a:ext cx="8686800" cy="5486400"/>
          </a:xfrm>
          <a:prstGeom prst="rect">
            <a:avLst/>
          </a:prstGeom>
          <a:noFill/>
        </p:spPr>
      </p:pic>
      <p:sp>
        <p:nvSpPr>
          <p:cNvPr id="5" name="Title 4"/>
          <p:cNvSpPr>
            <a:spLocks noGrp="1"/>
          </p:cNvSpPr>
          <p:nvPr>
            <p:ph type="title"/>
          </p:nvPr>
        </p:nvSpPr>
        <p:spPr/>
        <p:txBody>
          <a:bodyPr>
            <a:normAutofit/>
          </a:bodyPr>
          <a:lstStyle/>
          <a:p>
            <a:r>
              <a:rPr lang="en-US" dirty="0" err="1"/>
              <a:t>iRT</a:t>
            </a:r>
            <a:r>
              <a:rPr lang="en-US" dirty="0"/>
              <a:t> Calibration</a:t>
            </a:r>
          </a:p>
        </p:txBody>
      </p:sp>
    </p:spTree>
    <p:extLst>
      <p:ext uri="{BB962C8B-B14F-4D97-AF65-F5344CB8AC3E}">
        <p14:creationId xmlns:p14="http://schemas.microsoft.com/office/powerpoint/2010/main" val="40252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6721" y="1198880"/>
            <a:ext cx="8473439" cy="5029200"/>
            <a:chOff x="1007852" y="1066800"/>
            <a:chExt cx="7081223" cy="40386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519317"/>
              <a:ext cx="1447800" cy="450008"/>
            </a:xfrm>
            <a:prstGeom prst="rect">
              <a:avLst/>
            </a:prstGeom>
          </p:spPr>
        </p:pic>
        <p:cxnSp>
          <p:nvCxnSpPr>
            <p:cNvPr id="6" name="Straight Connector 5"/>
            <p:cNvCxnSpPr/>
            <p:nvPr/>
          </p:nvCxnSpPr>
          <p:spPr>
            <a:xfrm>
              <a:off x="3810000" y="2783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329050"/>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3926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1875" y="45551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0" y="224542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33800" y="1268104"/>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954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5400" y="1447800"/>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7526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24000" y="51054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33600" y="1447800"/>
              <a:ext cx="228600" cy="365760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pt-BR" sz="1600" b="1" dirty="0">
                  <a:solidFill>
                    <a:srgbClr val="292934"/>
                  </a:solidFill>
                  <a:latin typeface="Times New Roman" pitchFamily="18" charset="0"/>
                  <a:cs typeface="Times New Roman" pitchFamily="18" charset="0"/>
                </a:rPr>
                <a:t>Method Development</a:t>
              </a:r>
            </a:p>
          </p:txBody>
        </p:sp>
        <p:sp>
          <p:nvSpPr>
            <p:cNvPr id="17" name="Rectangle 16"/>
            <p:cNvSpPr/>
            <p:nvPr/>
          </p:nvSpPr>
          <p:spPr>
            <a:xfrm>
              <a:off x="2514600" y="1143000"/>
              <a:ext cx="12192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Process</a:t>
              </a:r>
            </a:p>
          </p:txBody>
        </p:sp>
        <p:sp>
          <p:nvSpPr>
            <p:cNvPr id="18" name="Rectangle 17"/>
            <p:cNvSpPr/>
            <p:nvPr/>
          </p:nvSpPr>
          <p:spPr>
            <a:xfrm>
              <a:off x="4038600" y="1143000"/>
              <a:ext cx="9906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Skyline</a:t>
              </a:r>
            </a:p>
          </p:txBody>
        </p:sp>
        <p:sp>
          <p:nvSpPr>
            <p:cNvPr id="19" name="Rectangle 18"/>
            <p:cNvSpPr/>
            <p:nvPr/>
          </p:nvSpPr>
          <p:spPr>
            <a:xfrm>
              <a:off x="6788298" y="1336344"/>
              <a:ext cx="9906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Matrix</a:t>
              </a:r>
            </a:p>
          </p:txBody>
        </p:sp>
        <p:sp>
          <p:nvSpPr>
            <p:cNvPr id="20" name="Rectangle 19"/>
            <p:cNvSpPr/>
            <p:nvPr/>
          </p:nvSpPr>
          <p:spPr>
            <a:xfrm>
              <a:off x="3971026" y="207321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Peptide: 7-23 aa, +2 </a:t>
              </a:r>
            </a:p>
            <a:p>
              <a:pPr algn="ctr"/>
              <a:r>
                <a:rPr lang="pt-BR" sz="800" dirty="0">
                  <a:solidFill>
                    <a:srgbClr val="292934"/>
                  </a:solidFill>
                  <a:latin typeface="Times New Roman" pitchFamily="18" charset="0"/>
                  <a:cs typeface="Times New Roman" pitchFamily="18" charset="0"/>
                </a:rPr>
                <a:t>Product: </a:t>
              </a:r>
              <a:r>
                <a:rPr lang="en-US" sz="800" dirty="0">
                  <a:solidFill>
                    <a:srgbClr val="292934"/>
                  </a:solidFill>
                  <a:latin typeface="Times New Roman" pitchFamily="18" charset="0"/>
                  <a:cs typeface="Times New Roman" pitchFamily="18" charset="0"/>
                </a:rPr>
                <a:t>from y3 to </a:t>
              </a:r>
              <a:r>
                <a:rPr lang="en-US" sz="800" dirty="0" err="1">
                  <a:solidFill>
                    <a:srgbClr val="292934"/>
                  </a:solidFill>
                  <a:latin typeface="Times New Roman" pitchFamily="18" charset="0"/>
                  <a:cs typeface="Times New Roman" pitchFamily="18" charset="0"/>
                </a:rPr>
                <a:t>yn</a:t>
              </a:r>
              <a:r>
                <a:rPr lang="en-US" sz="800" dirty="0">
                  <a:solidFill>
                    <a:srgbClr val="292934"/>
                  </a:solidFill>
                  <a:latin typeface="Times New Roman" pitchFamily="18" charset="0"/>
                  <a:cs typeface="Times New Roman" pitchFamily="18" charset="0"/>
                </a:rPr>
                <a:t>  − 1, +1  </a:t>
              </a:r>
              <a:endParaRPr lang="pt-BR" sz="800" dirty="0">
                <a:solidFill>
                  <a:srgbClr val="292934"/>
                </a:solidFill>
                <a:latin typeface="Times New Roman" pitchFamily="18" charset="0"/>
                <a:cs typeface="Times New Roman" pitchFamily="18" charset="0"/>
              </a:endParaRPr>
            </a:p>
          </p:txBody>
        </p:sp>
        <p:sp>
          <p:nvSpPr>
            <p:cNvPr id="21" name="Rectangle 20"/>
            <p:cNvSpPr/>
            <p:nvPr/>
          </p:nvSpPr>
          <p:spPr>
            <a:xfrm>
              <a:off x="6488875" y="1851740"/>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Protein Extraction</a:t>
              </a:r>
            </a:p>
          </p:txBody>
        </p:sp>
        <p:sp>
          <p:nvSpPr>
            <p:cNvPr id="22" name="Rectangle 21"/>
            <p:cNvSpPr/>
            <p:nvPr/>
          </p:nvSpPr>
          <p:spPr>
            <a:xfrm>
              <a:off x="6484192" y="237651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Digestion</a:t>
              </a:r>
            </a:p>
          </p:txBody>
        </p:sp>
        <p:sp>
          <p:nvSpPr>
            <p:cNvPr id="23" name="Rectangle 22"/>
            <p:cNvSpPr/>
            <p:nvPr/>
          </p:nvSpPr>
          <p:spPr>
            <a:xfrm>
              <a:off x="6485626" y="3850944"/>
              <a:ext cx="1600200" cy="381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Triple quadrupole </a:t>
              </a:r>
            </a:p>
            <a:p>
              <a:pPr algn="ctr"/>
              <a:r>
                <a:rPr lang="pt-BR" sz="1100" dirty="0">
                  <a:solidFill>
                    <a:srgbClr val="292934"/>
                  </a:solidFill>
                  <a:latin typeface="Times New Roman" pitchFamily="18" charset="0"/>
                  <a:cs typeface="Times New Roman" pitchFamily="18" charset="0"/>
                </a:rPr>
                <a:t>SRM analysis </a:t>
              </a:r>
            </a:p>
          </p:txBody>
        </p:sp>
        <p:sp>
          <p:nvSpPr>
            <p:cNvPr id="24" name="Rectangle 23"/>
            <p:cNvSpPr/>
            <p:nvPr/>
          </p:nvSpPr>
          <p:spPr>
            <a:xfrm>
              <a:off x="6485626" y="446054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Data analysis</a:t>
              </a:r>
            </a:p>
          </p:txBody>
        </p:sp>
        <p:sp>
          <p:nvSpPr>
            <p:cNvPr id="25" name="Rounded Rectangle 24"/>
            <p:cNvSpPr/>
            <p:nvPr/>
          </p:nvSpPr>
          <p:spPr>
            <a:xfrm>
              <a:off x="2488722" y="1531192"/>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Recombinant protein production</a:t>
              </a:r>
            </a:p>
          </p:txBody>
        </p:sp>
        <p:sp>
          <p:nvSpPr>
            <p:cNvPr id="26" name="Rounded Rectangle 25"/>
            <p:cNvSpPr/>
            <p:nvPr/>
          </p:nvSpPr>
          <p:spPr>
            <a:xfrm>
              <a:off x="2505974" y="2048774"/>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Monitor all tryptic peptides</a:t>
              </a:r>
            </a:p>
          </p:txBody>
        </p:sp>
        <p:sp>
          <p:nvSpPr>
            <p:cNvPr id="27" name="Rounded Rectangle 26"/>
            <p:cNvSpPr/>
            <p:nvPr/>
          </p:nvSpPr>
          <p:spPr>
            <a:xfrm>
              <a:off x="2514600" y="25735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Selection of transitions</a:t>
              </a:r>
            </a:p>
          </p:txBody>
        </p:sp>
        <p:sp>
          <p:nvSpPr>
            <p:cNvPr id="28" name="Rounded Rectangle 27"/>
            <p:cNvSpPr/>
            <p:nvPr/>
          </p:nvSpPr>
          <p:spPr>
            <a:xfrm>
              <a:off x="2505974" y="31069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Peptide stability analysis</a:t>
              </a:r>
            </a:p>
          </p:txBody>
        </p:sp>
        <p:sp>
          <p:nvSpPr>
            <p:cNvPr id="29" name="Rounded Rectangle 28"/>
            <p:cNvSpPr/>
            <p:nvPr/>
          </p:nvSpPr>
          <p:spPr>
            <a:xfrm>
              <a:off x="2514600" y="3640348"/>
              <a:ext cx="1295400" cy="5506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Validation of transitions in the matrix</a:t>
              </a:r>
            </a:p>
          </p:txBody>
        </p:sp>
        <p:sp>
          <p:nvSpPr>
            <p:cNvPr id="30" name="Rounded Rectangle 29"/>
            <p:cNvSpPr/>
            <p:nvPr/>
          </p:nvSpPr>
          <p:spPr>
            <a:xfrm>
              <a:off x="2514600" y="4308896"/>
              <a:ext cx="1295400" cy="4917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Optimization of transitions</a:t>
              </a:r>
            </a:p>
          </p:txBody>
        </p:sp>
        <p:sp>
          <p:nvSpPr>
            <p:cNvPr id="31" name="Rectangle 30"/>
            <p:cNvSpPr/>
            <p:nvPr/>
          </p:nvSpPr>
          <p:spPr>
            <a:xfrm>
              <a:off x="3979652" y="2573975"/>
              <a:ext cx="1524000" cy="4003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4 transitions/peptide</a:t>
              </a:r>
            </a:p>
            <a:p>
              <a:pPr algn="ctr"/>
              <a:r>
                <a:rPr lang="en-US" sz="800" dirty="0">
                  <a:solidFill>
                    <a:srgbClr val="292934"/>
                  </a:solidFill>
                  <a:latin typeface="Times New Roman" pitchFamily="18" charset="0"/>
                  <a:cs typeface="Times New Roman" pitchFamily="18" charset="0"/>
                </a:rPr>
                <a:t>m/z fragment &gt; m/z precursor </a:t>
              </a:r>
              <a:endParaRPr lang="pt-BR" sz="800" dirty="0">
                <a:solidFill>
                  <a:srgbClr val="292934"/>
                </a:solidFill>
                <a:latin typeface="Times New Roman" pitchFamily="18" charset="0"/>
                <a:cs typeface="Times New Roman" pitchFamily="18" charset="0"/>
              </a:endParaRPr>
            </a:p>
          </p:txBody>
        </p:sp>
        <p:sp>
          <p:nvSpPr>
            <p:cNvPr id="32" name="Rectangle 31"/>
            <p:cNvSpPr/>
            <p:nvPr/>
          </p:nvSpPr>
          <p:spPr>
            <a:xfrm>
              <a:off x="3976403" y="315007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Build library in Panorama</a:t>
              </a:r>
              <a:endParaRPr lang="pt-BR" sz="800" dirty="0">
                <a:solidFill>
                  <a:srgbClr val="292934"/>
                </a:solidFill>
                <a:latin typeface="Times New Roman" pitchFamily="18" charset="0"/>
                <a:cs typeface="Times New Roman" pitchFamily="18" charset="0"/>
              </a:endParaRPr>
            </a:p>
          </p:txBody>
        </p:sp>
        <p:sp>
          <p:nvSpPr>
            <p:cNvPr id="33" name="Rectangle 32"/>
            <p:cNvSpPr/>
            <p:nvPr/>
          </p:nvSpPr>
          <p:spPr>
            <a:xfrm>
              <a:off x="3971720" y="3711618"/>
              <a:ext cx="1524000" cy="400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Recombinant Library (Dotp) and Retention time prediction </a:t>
              </a:r>
            </a:p>
          </p:txBody>
        </p:sp>
        <p:sp>
          <p:nvSpPr>
            <p:cNvPr id="34" name="Rectangle 33"/>
            <p:cNvSpPr/>
            <p:nvPr/>
          </p:nvSpPr>
          <p:spPr>
            <a:xfrm>
              <a:off x="3979225" y="4390900"/>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Filter and Selection </a:t>
              </a:r>
            </a:p>
            <a:p>
              <a:pPr algn="ctr"/>
              <a:r>
                <a:rPr lang="pt-BR" sz="800" dirty="0">
                  <a:solidFill>
                    <a:srgbClr val="292934"/>
                  </a:solidFill>
                  <a:latin typeface="Times New Roman" pitchFamily="18" charset="0"/>
                  <a:cs typeface="Times New Roman" pitchFamily="18" charset="0"/>
                </a:rPr>
                <a:t>3 peptides per protein</a:t>
              </a:r>
            </a:p>
          </p:txBody>
        </p:sp>
        <p:cxnSp>
          <p:nvCxnSpPr>
            <p:cNvPr id="35" name="Straight Connector 34"/>
            <p:cNvCxnSpPr/>
            <p:nvPr/>
          </p:nvCxnSpPr>
          <p:spPr>
            <a:xfrm>
              <a:off x="3138550" y="4800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36422" y="5029200"/>
              <a:ext cx="2883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19800" y="3319730"/>
              <a:ext cx="0" cy="1709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07925" y="3329050"/>
              <a:ext cx="7803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38"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58000" y="2970193"/>
              <a:ext cx="197055" cy="458807"/>
            </a:xfrm>
            <a:prstGeom prst="rect">
              <a:avLst/>
            </a:prstGeom>
            <a:noFill/>
          </p:spPr>
        </p:pic>
        <p:pic>
          <p:nvPicPr>
            <p:cNvPr id="40" name="Picture 39"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546443" y="2970193"/>
              <a:ext cx="197055" cy="458807"/>
            </a:xfrm>
            <a:prstGeom prst="rect">
              <a:avLst/>
            </a:prstGeom>
            <a:noFill/>
          </p:spPr>
        </p:pic>
        <p:sp>
          <p:nvSpPr>
            <p:cNvPr id="41" name="Rectangle 40"/>
            <p:cNvSpPr/>
            <p:nvPr/>
          </p:nvSpPr>
          <p:spPr>
            <a:xfrm>
              <a:off x="5791200" y="28956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RT standards;</a:t>
              </a:r>
            </a:p>
            <a:p>
              <a:pPr algn="ctr"/>
              <a:r>
                <a:rPr lang="pt-BR" sz="800" b="1" dirty="0">
                  <a:solidFill>
                    <a:srgbClr val="292934"/>
                  </a:solidFill>
                  <a:latin typeface="Times New Roman" pitchFamily="18" charset="0"/>
                  <a:cs typeface="Times New Roman" pitchFamily="18" charset="0"/>
                </a:rPr>
                <a:t>GST heavy</a:t>
              </a:r>
            </a:p>
            <a:p>
              <a:pPr algn="ctr"/>
              <a:r>
                <a:rPr lang="pt-BR" sz="800" b="1" dirty="0">
                  <a:solidFill>
                    <a:srgbClr val="292934"/>
                  </a:solidFill>
                  <a:latin typeface="Times New Roman" pitchFamily="18" charset="0"/>
                  <a:cs typeface="Times New Roman" pitchFamily="18" charset="0"/>
                </a:rPr>
                <a:t>CFB heavy</a:t>
              </a:r>
            </a:p>
          </p:txBody>
        </p:sp>
        <p:sp>
          <p:nvSpPr>
            <p:cNvPr id="42" name="Rectangle 41"/>
            <p:cNvSpPr/>
            <p:nvPr/>
          </p:nvSpPr>
          <p:spPr>
            <a:xfrm>
              <a:off x="6587704" y="3505200"/>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Control</a:t>
              </a:r>
            </a:p>
            <a:p>
              <a:pPr algn="ctr"/>
              <a:r>
                <a:rPr lang="pt-BR" sz="800" b="1" dirty="0">
                  <a:solidFill>
                    <a:srgbClr val="292934"/>
                  </a:solidFill>
                  <a:latin typeface="Times New Roman" pitchFamily="18" charset="0"/>
                  <a:cs typeface="Times New Roman" pitchFamily="18" charset="0"/>
                </a:rPr>
                <a:t>n=8</a:t>
              </a:r>
            </a:p>
          </p:txBody>
        </p:sp>
        <p:sp>
          <p:nvSpPr>
            <p:cNvPr id="43" name="Rectangle 42"/>
            <p:cNvSpPr/>
            <p:nvPr/>
          </p:nvSpPr>
          <p:spPr>
            <a:xfrm>
              <a:off x="7304179" y="3517075"/>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OSCC</a:t>
              </a:r>
            </a:p>
            <a:p>
              <a:pPr algn="ctr"/>
              <a:r>
                <a:rPr lang="pt-BR" sz="800" b="1" dirty="0">
                  <a:solidFill>
                    <a:srgbClr val="292934"/>
                  </a:solidFill>
                  <a:latin typeface="Times New Roman" pitchFamily="18" charset="0"/>
                  <a:cs typeface="Times New Roman" pitchFamily="18" charset="0"/>
                </a:rPr>
                <a:t>n=22</a:t>
              </a:r>
            </a:p>
          </p:txBody>
        </p:sp>
        <p:sp>
          <p:nvSpPr>
            <p:cNvPr id="44" name="Rectangle 43"/>
            <p:cNvSpPr/>
            <p:nvPr/>
          </p:nvSpPr>
          <p:spPr>
            <a:xfrm>
              <a:off x="1007852" y="10668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dirty="0">
                  <a:solidFill>
                    <a:srgbClr val="292934"/>
                  </a:solidFill>
                  <a:latin typeface="Times New Roman" pitchFamily="18" charset="0"/>
                  <a:cs typeface="Times New Roman" pitchFamily="18" charset="0"/>
                </a:rPr>
                <a:t>Number of peptides/ protein</a:t>
              </a:r>
            </a:p>
          </p:txBody>
        </p:sp>
        <p:sp>
          <p:nvSpPr>
            <p:cNvPr id="45" name="Rectangle 44"/>
            <p:cNvSpPr/>
            <p:nvPr/>
          </p:nvSpPr>
          <p:spPr>
            <a:xfrm>
              <a:off x="1403202" y="43920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a:t>
              </a:r>
            </a:p>
          </p:txBody>
        </p:sp>
        <p:sp>
          <p:nvSpPr>
            <p:cNvPr id="46" name="Rectangle 45"/>
            <p:cNvSpPr/>
            <p:nvPr/>
          </p:nvSpPr>
          <p:spPr>
            <a:xfrm>
              <a:off x="1362627" y="20872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~30</a:t>
              </a:r>
            </a:p>
          </p:txBody>
        </p:sp>
        <p:sp>
          <p:nvSpPr>
            <p:cNvPr id="47" name="Rectangle 46"/>
            <p:cNvSpPr/>
            <p:nvPr/>
          </p:nvSpPr>
          <p:spPr>
            <a:xfrm>
              <a:off x="1383475" y="25681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~20</a:t>
              </a:r>
            </a:p>
          </p:txBody>
        </p:sp>
        <p:sp>
          <p:nvSpPr>
            <p:cNvPr id="48" name="Rectangle 47"/>
            <p:cNvSpPr/>
            <p:nvPr/>
          </p:nvSpPr>
          <p:spPr>
            <a:xfrm>
              <a:off x="1383475" y="3165896"/>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~10</a:t>
              </a:r>
            </a:p>
          </p:txBody>
        </p:sp>
        <p:sp>
          <p:nvSpPr>
            <p:cNvPr id="49" name="Rectangle 48"/>
            <p:cNvSpPr/>
            <p:nvPr/>
          </p:nvSpPr>
          <p:spPr>
            <a:xfrm>
              <a:off x="1395350" y="37398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~5</a:t>
              </a:r>
            </a:p>
          </p:txBody>
        </p:sp>
        <p:cxnSp>
          <p:nvCxnSpPr>
            <p:cNvPr id="50" name="Straight Connector 49"/>
            <p:cNvCxnSpPr>
              <a:stCxn id="22" idx="2"/>
            </p:cNvCxnSpPr>
            <p:nvPr/>
          </p:nvCxnSpPr>
          <p:spPr>
            <a:xfrm flipH="1">
              <a:off x="7283598" y="2640370"/>
              <a:ext cx="694" cy="50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3146407"/>
              <a:ext cx="120798" cy="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7283959" y="3146229"/>
              <a:ext cx="120798" cy="88497"/>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786650" y="2727382"/>
              <a:ext cx="626225" cy="168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10 µg</a:t>
              </a:r>
            </a:p>
          </p:txBody>
        </p:sp>
      </p:grpSp>
      <p:sp>
        <p:nvSpPr>
          <p:cNvPr id="2" name="Title 1"/>
          <p:cNvSpPr>
            <a:spLocks noGrp="1"/>
          </p:cNvSpPr>
          <p:nvPr>
            <p:ph type="title"/>
          </p:nvPr>
        </p:nvSpPr>
        <p:spPr/>
        <p:txBody>
          <a:bodyPr/>
          <a:lstStyle/>
          <a:p>
            <a:r>
              <a:rPr lang="en-US" dirty="0"/>
              <a:t>Our Refinement Workflow</a:t>
            </a:r>
          </a:p>
        </p:txBody>
      </p:sp>
      <p:sp>
        <p:nvSpPr>
          <p:cNvPr id="3" name="Rectangle 2"/>
          <p:cNvSpPr/>
          <p:nvPr/>
        </p:nvSpPr>
        <p:spPr>
          <a:xfrm>
            <a:off x="3383011" y="3603460"/>
            <a:ext cx="3798836" cy="7117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rgbClr val="FFFFFF"/>
              </a:solidFill>
              <a:latin typeface="Calibri"/>
            </a:endParaRPr>
          </a:p>
        </p:txBody>
      </p:sp>
    </p:spTree>
    <p:extLst>
      <p:ext uri="{BB962C8B-B14F-4D97-AF65-F5344CB8AC3E}">
        <p14:creationId xmlns:p14="http://schemas.microsoft.com/office/powerpoint/2010/main" val="1379458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52600" y="1275040"/>
            <a:ext cx="8686800" cy="5486400"/>
            <a:chOff x="220210" y="1269732"/>
            <a:chExt cx="8686800" cy="5486400"/>
          </a:xfrm>
        </p:grpSpPr>
        <p:pic>
          <p:nvPicPr>
            <p:cNvPr id="3" name="Picture 2"/>
            <p:cNvPicPr>
              <a:picLocks noChangeAspect="1"/>
            </p:cNvPicPr>
            <p:nvPr/>
          </p:nvPicPr>
          <p:blipFill>
            <a:blip r:embed="rId2"/>
            <a:stretch>
              <a:fillRect/>
            </a:stretch>
          </p:blipFill>
          <p:spPr>
            <a:xfrm>
              <a:off x="220210" y="1269732"/>
              <a:ext cx="8686800" cy="5486400"/>
            </a:xfrm>
            <a:prstGeom prst="rect">
              <a:avLst/>
            </a:prstGeom>
          </p:spPr>
        </p:pic>
        <p:sp>
          <p:nvSpPr>
            <p:cNvPr id="4" name="TextBox 3"/>
            <p:cNvSpPr txBox="1"/>
            <p:nvPr/>
          </p:nvSpPr>
          <p:spPr>
            <a:xfrm>
              <a:off x="763522" y="1269732"/>
              <a:ext cx="3075650" cy="338554"/>
            </a:xfrm>
            <a:prstGeom prst="rect">
              <a:avLst/>
            </a:prstGeom>
            <a:noFill/>
          </p:spPr>
          <p:txBody>
            <a:bodyPr wrap="none" rtlCol="0">
              <a:spAutoFit/>
            </a:bodyPr>
            <a:lstStyle/>
            <a:p>
              <a:r>
                <a:rPr lang="en-US" sz="1600" dirty="0">
                  <a:solidFill>
                    <a:srgbClr val="292934"/>
                  </a:solidFill>
                </a:rPr>
                <a:t>K.DNVFDGLVR.V [4168, 4176] </a:t>
              </a:r>
            </a:p>
          </p:txBody>
        </p:sp>
        <p:pic>
          <p:nvPicPr>
            <p:cNvPr id="5" name="Picture 4"/>
            <p:cNvPicPr>
              <a:picLocks noChangeAspect="1"/>
            </p:cNvPicPr>
            <p:nvPr/>
          </p:nvPicPr>
          <p:blipFill rotWithShape="1">
            <a:blip r:embed="rId3"/>
            <a:srcRect l="21098" t="22098" r="20536" b="7260"/>
            <a:stretch/>
          </p:blipFill>
          <p:spPr>
            <a:xfrm>
              <a:off x="5863903" y="1269732"/>
              <a:ext cx="2786744" cy="3657600"/>
            </a:xfrm>
            <a:prstGeom prst="rect">
              <a:avLst/>
            </a:prstGeom>
          </p:spPr>
        </p:pic>
      </p:grpSp>
      <p:sp>
        <p:nvSpPr>
          <p:cNvPr id="7" name="TextBox 6"/>
          <p:cNvSpPr txBox="1"/>
          <p:nvPr/>
        </p:nvSpPr>
        <p:spPr>
          <a:xfrm>
            <a:off x="7512929" y="4927333"/>
            <a:ext cx="910827" cy="307777"/>
          </a:xfrm>
          <a:prstGeom prst="rect">
            <a:avLst/>
          </a:prstGeom>
          <a:noFill/>
        </p:spPr>
        <p:txBody>
          <a:bodyPr wrap="none" rtlCol="0">
            <a:spAutoFit/>
          </a:bodyPr>
          <a:lstStyle/>
          <a:p>
            <a:pPr algn="ctr"/>
            <a:r>
              <a:rPr lang="en-US" sz="1400" dirty="0">
                <a:solidFill>
                  <a:srgbClr val="292934"/>
                </a:solidFill>
              </a:rPr>
              <a:t>Standard</a:t>
            </a:r>
          </a:p>
        </p:txBody>
      </p:sp>
      <p:sp>
        <p:nvSpPr>
          <p:cNvPr id="8" name="TextBox 7"/>
          <p:cNvSpPr txBox="1"/>
          <p:nvPr/>
        </p:nvSpPr>
        <p:spPr>
          <a:xfrm>
            <a:off x="9067518" y="4913548"/>
            <a:ext cx="1151021" cy="523220"/>
          </a:xfrm>
          <a:prstGeom prst="rect">
            <a:avLst/>
          </a:prstGeom>
          <a:noFill/>
        </p:spPr>
        <p:txBody>
          <a:bodyPr wrap="none" rtlCol="0">
            <a:spAutoFit/>
          </a:bodyPr>
          <a:lstStyle/>
          <a:p>
            <a:pPr algn="ctr"/>
            <a:r>
              <a:rPr lang="en-US" sz="1400" dirty="0">
                <a:solidFill>
                  <a:srgbClr val="292934"/>
                </a:solidFill>
              </a:rPr>
              <a:t>Standard</a:t>
            </a:r>
          </a:p>
          <a:p>
            <a:pPr algn="ctr"/>
            <a:r>
              <a:rPr lang="en-US" sz="1400" dirty="0">
                <a:solidFill>
                  <a:srgbClr val="292934"/>
                </a:solidFill>
              </a:rPr>
              <a:t>72hrs in A/S</a:t>
            </a:r>
          </a:p>
        </p:txBody>
      </p:sp>
      <p:grpSp>
        <p:nvGrpSpPr>
          <p:cNvPr id="9" name="Group 8"/>
          <p:cNvGrpSpPr/>
          <p:nvPr/>
        </p:nvGrpSpPr>
        <p:grpSpPr>
          <a:xfrm>
            <a:off x="1752600" y="1157715"/>
            <a:ext cx="8686800" cy="5486400"/>
            <a:chOff x="228600" y="1371600"/>
            <a:chExt cx="8686800" cy="5486400"/>
          </a:xfrm>
        </p:grpSpPr>
        <p:pic>
          <p:nvPicPr>
            <p:cNvPr id="10" name="Picture 9"/>
            <p:cNvPicPr>
              <a:picLocks noChangeAspect="1"/>
            </p:cNvPicPr>
            <p:nvPr/>
          </p:nvPicPr>
          <p:blipFill>
            <a:blip r:embed="rId4"/>
            <a:stretch>
              <a:fillRect/>
            </a:stretch>
          </p:blipFill>
          <p:spPr>
            <a:xfrm>
              <a:off x="228600" y="1371600"/>
              <a:ext cx="8686800" cy="5486400"/>
            </a:xfrm>
            <a:prstGeom prst="rect">
              <a:avLst/>
            </a:prstGeom>
          </p:spPr>
        </p:pic>
        <p:sp>
          <p:nvSpPr>
            <p:cNvPr id="11" name="TextBox 10"/>
            <p:cNvSpPr txBox="1"/>
            <p:nvPr/>
          </p:nvSpPr>
          <p:spPr>
            <a:xfrm>
              <a:off x="775492" y="1534449"/>
              <a:ext cx="2810385" cy="338554"/>
            </a:xfrm>
            <a:prstGeom prst="rect">
              <a:avLst/>
            </a:prstGeom>
            <a:noFill/>
          </p:spPr>
          <p:txBody>
            <a:bodyPr wrap="none" rtlCol="0">
              <a:spAutoFit/>
            </a:bodyPr>
            <a:lstStyle/>
            <a:p>
              <a:r>
                <a:rPr lang="en-US" sz="1600" dirty="0">
                  <a:solidFill>
                    <a:srgbClr val="292934"/>
                  </a:solidFill>
                </a:rPr>
                <a:t>R.TGISPLALIK.G [219, 228] </a:t>
              </a:r>
            </a:p>
          </p:txBody>
        </p:sp>
        <p:pic>
          <p:nvPicPr>
            <p:cNvPr id="12" name="Picture 11"/>
            <p:cNvPicPr>
              <a:picLocks noChangeAspect="1"/>
            </p:cNvPicPr>
            <p:nvPr/>
          </p:nvPicPr>
          <p:blipFill rotWithShape="1">
            <a:blip r:embed="rId5"/>
            <a:srcRect l="20956" t="11315" r="21011" b="7645"/>
            <a:stretch/>
          </p:blipFill>
          <p:spPr>
            <a:xfrm>
              <a:off x="6325299" y="1792787"/>
              <a:ext cx="2415398" cy="3657600"/>
            </a:xfrm>
            <a:prstGeom prst="rect">
              <a:avLst/>
            </a:prstGeom>
          </p:spPr>
        </p:pic>
        <p:sp>
          <p:nvSpPr>
            <p:cNvPr id="13" name="TextBox 12"/>
            <p:cNvSpPr txBox="1"/>
            <p:nvPr/>
          </p:nvSpPr>
          <p:spPr>
            <a:xfrm>
              <a:off x="6311073" y="5439472"/>
              <a:ext cx="910827" cy="307777"/>
            </a:xfrm>
            <a:prstGeom prst="rect">
              <a:avLst/>
            </a:prstGeom>
            <a:noFill/>
          </p:spPr>
          <p:txBody>
            <a:bodyPr wrap="none" rtlCol="0">
              <a:spAutoFit/>
            </a:bodyPr>
            <a:lstStyle/>
            <a:p>
              <a:pPr algn="ctr"/>
              <a:r>
                <a:rPr lang="en-US" sz="1400" dirty="0">
                  <a:solidFill>
                    <a:srgbClr val="292934"/>
                  </a:solidFill>
                </a:rPr>
                <a:t>Standard</a:t>
              </a:r>
            </a:p>
          </p:txBody>
        </p:sp>
        <p:sp>
          <p:nvSpPr>
            <p:cNvPr id="14" name="TextBox 13"/>
            <p:cNvSpPr txBox="1"/>
            <p:nvPr/>
          </p:nvSpPr>
          <p:spPr>
            <a:xfrm>
              <a:off x="7720919" y="5439472"/>
              <a:ext cx="1151021" cy="523220"/>
            </a:xfrm>
            <a:prstGeom prst="rect">
              <a:avLst/>
            </a:prstGeom>
            <a:noFill/>
          </p:spPr>
          <p:txBody>
            <a:bodyPr wrap="none" rtlCol="0">
              <a:spAutoFit/>
            </a:bodyPr>
            <a:lstStyle/>
            <a:p>
              <a:pPr algn="ctr"/>
              <a:r>
                <a:rPr lang="en-US" sz="1400" dirty="0">
                  <a:solidFill>
                    <a:srgbClr val="292934"/>
                  </a:solidFill>
                </a:rPr>
                <a:t>Standard</a:t>
              </a:r>
            </a:p>
            <a:p>
              <a:pPr algn="ctr"/>
              <a:r>
                <a:rPr lang="en-US" sz="1400" dirty="0">
                  <a:solidFill>
                    <a:srgbClr val="292934"/>
                  </a:solidFill>
                </a:rPr>
                <a:t>72hrs in A/S</a:t>
              </a:r>
            </a:p>
          </p:txBody>
        </p:sp>
      </p:grpSp>
      <p:grpSp>
        <p:nvGrpSpPr>
          <p:cNvPr id="15" name="Group 14"/>
          <p:cNvGrpSpPr/>
          <p:nvPr/>
        </p:nvGrpSpPr>
        <p:grpSpPr>
          <a:xfrm>
            <a:off x="1752600" y="1182590"/>
            <a:ext cx="8686800" cy="5486400"/>
            <a:chOff x="228600" y="1195500"/>
            <a:chExt cx="8686800" cy="5486400"/>
          </a:xfrm>
        </p:grpSpPr>
        <p:pic>
          <p:nvPicPr>
            <p:cNvPr id="16" name="Picture 15"/>
            <p:cNvPicPr>
              <a:picLocks noChangeAspect="1"/>
            </p:cNvPicPr>
            <p:nvPr/>
          </p:nvPicPr>
          <p:blipFill>
            <a:blip r:embed="rId6"/>
            <a:stretch>
              <a:fillRect/>
            </a:stretch>
          </p:blipFill>
          <p:spPr>
            <a:xfrm>
              <a:off x="228600" y="1195500"/>
              <a:ext cx="8686800" cy="5486400"/>
            </a:xfrm>
            <a:prstGeom prst="rect">
              <a:avLst/>
            </a:prstGeom>
          </p:spPr>
        </p:pic>
        <p:pic>
          <p:nvPicPr>
            <p:cNvPr id="17" name="Picture 16"/>
            <p:cNvPicPr>
              <a:picLocks/>
            </p:cNvPicPr>
            <p:nvPr/>
          </p:nvPicPr>
          <p:blipFill rotWithShape="1">
            <a:blip r:embed="rId7"/>
            <a:srcRect l="21830" t="21775" r="21463" b="7888"/>
            <a:stretch/>
          </p:blipFill>
          <p:spPr>
            <a:xfrm>
              <a:off x="6191075" y="1317586"/>
              <a:ext cx="2414016" cy="3657600"/>
            </a:xfrm>
            <a:prstGeom prst="rect">
              <a:avLst/>
            </a:prstGeom>
          </p:spPr>
        </p:pic>
        <p:sp>
          <p:nvSpPr>
            <p:cNvPr id="18" name="TextBox 17"/>
            <p:cNvSpPr txBox="1"/>
            <p:nvPr/>
          </p:nvSpPr>
          <p:spPr>
            <a:xfrm>
              <a:off x="765305" y="1317586"/>
              <a:ext cx="4248086" cy="338554"/>
            </a:xfrm>
            <a:prstGeom prst="rect">
              <a:avLst/>
            </a:prstGeom>
            <a:noFill/>
          </p:spPr>
          <p:txBody>
            <a:bodyPr wrap="none" rtlCol="0">
              <a:spAutoFit/>
            </a:bodyPr>
            <a:lstStyle/>
            <a:p>
              <a:r>
                <a:rPr lang="en-US" sz="1600" dirty="0">
                  <a:solidFill>
                    <a:srgbClr val="292934"/>
                  </a:solidFill>
                </a:rPr>
                <a:t>K.TTLTAFGFASADLIEIGLEGK.G [674, 694] </a:t>
              </a:r>
            </a:p>
          </p:txBody>
        </p:sp>
        <p:sp>
          <p:nvSpPr>
            <p:cNvPr id="19" name="TextBox 18"/>
            <p:cNvSpPr txBox="1"/>
            <p:nvPr/>
          </p:nvSpPr>
          <p:spPr>
            <a:xfrm>
              <a:off x="6240597" y="4975186"/>
              <a:ext cx="910827" cy="307777"/>
            </a:xfrm>
            <a:prstGeom prst="rect">
              <a:avLst/>
            </a:prstGeom>
            <a:noFill/>
          </p:spPr>
          <p:txBody>
            <a:bodyPr wrap="none" rtlCol="0">
              <a:spAutoFit/>
            </a:bodyPr>
            <a:lstStyle/>
            <a:p>
              <a:pPr algn="ctr"/>
              <a:r>
                <a:rPr lang="en-US" sz="1400" dirty="0">
                  <a:solidFill>
                    <a:srgbClr val="292934"/>
                  </a:solidFill>
                </a:rPr>
                <a:t>Standard</a:t>
              </a:r>
            </a:p>
          </p:txBody>
        </p:sp>
        <p:sp>
          <p:nvSpPr>
            <p:cNvPr id="20" name="TextBox 19"/>
            <p:cNvSpPr txBox="1"/>
            <p:nvPr/>
          </p:nvSpPr>
          <p:spPr>
            <a:xfrm>
              <a:off x="7583233" y="4975186"/>
              <a:ext cx="1151021" cy="523220"/>
            </a:xfrm>
            <a:prstGeom prst="rect">
              <a:avLst/>
            </a:prstGeom>
            <a:noFill/>
          </p:spPr>
          <p:txBody>
            <a:bodyPr wrap="none" rtlCol="0">
              <a:spAutoFit/>
            </a:bodyPr>
            <a:lstStyle/>
            <a:p>
              <a:pPr algn="ctr"/>
              <a:r>
                <a:rPr lang="en-US" sz="1400" dirty="0">
                  <a:solidFill>
                    <a:srgbClr val="292934"/>
                  </a:solidFill>
                </a:rPr>
                <a:t>Standard</a:t>
              </a:r>
            </a:p>
            <a:p>
              <a:pPr algn="ctr"/>
              <a:r>
                <a:rPr lang="en-US" sz="1400" dirty="0">
                  <a:solidFill>
                    <a:srgbClr val="292934"/>
                  </a:solidFill>
                </a:rPr>
                <a:t>72hrs in A/S</a:t>
              </a:r>
            </a:p>
          </p:txBody>
        </p:sp>
      </p:grpSp>
      <p:sp>
        <p:nvSpPr>
          <p:cNvPr id="21" name="Title 20"/>
          <p:cNvSpPr>
            <a:spLocks noGrp="1"/>
          </p:cNvSpPr>
          <p:nvPr>
            <p:ph type="title"/>
          </p:nvPr>
        </p:nvSpPr>
        <p:spPr/>
        <p:txBody>
          <a:bodyPr>
            <a:normAutofit/>
          </a:bodyPr>
          <a:lstStyle/>
          <a:p>
            <a:r>
              <a:rPr lang="en-US" dirty="0" err="1"/>
              <a:t>nanoLC</a:t>
            </a:r>
            <a:r>
              <a:rPr lang="en-US" dirty="0"/>
              <a:t> MS/MS: Peptide Stability Analysis</a:t>
            </a:r>
          </a:p>
        </p:txBody>
      </p:sp>
    </p:spTree>
    <p:extLst>
      <p:ext uri="{BB962C8B-B14F-4D97-AF65-F5344CB8AC3E}">
        <p14:creationId xmlns:p14="http://schemas.microsoft.com/office/powerpoint/2010/main" val="1531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96721" y="1198880"/>
            <a:ext cx="8473439" cy="5029200"/>
            <a:chOff x="1007852" y="1066800"/>
            <a:chExt cx="7081223" cy="403860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1519317"/>
              <a:ext cx="1447800" cy="450008"/>
            </a:xfrm>
            <a:prstGeom prst="rect">
              <a:avLst/>
            </a:prstGeom>
          </p:spPr>
        </p:pic>
        <p:cxnSp>
          <p:nvCxnSpPr>
            <p:cNvPr id="6" name="Straight Connector 5"/>
            <p:cNvCxnSpPr/>
            <p:nvPr/>
          </p:nvCxnSpPr>
          <p:spPr>
            <a:xfrm>
              <a:off x="3810000" y="2783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810000" y="3329050"/>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39267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21875" y="455517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0" y="2245425"/>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733800" y="1268104"/>
              <a:ext cx="3048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954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95400" y="1447800"/>
              <a:ext cx="6858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752600" y="1447800"/>
              <a:ext cx="228600" cy="3657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524000" y="5105400"/>
              <a:ext cx="228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133600" y="1447800"/>
              <a:ext cx="228600" cy="3657600"/>
            </a:xfrm>
            <a:prstGeom prst="rect">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pt-BR" sz="1600" b="1" dirty="0">
                  <a:solidFill>
                    <a:srgbClr val="292934"/>
                  </a:solidFill>
                  <a:latin typeface="Times New Roman" pitchFamily="18" charset="0"/>
                  <a:cs typeface="Times New Roman" pitchFamily="18" charset="0"/>
                </a:rPr>
                <a:t>Method Development</a:t>
              </a:r>
            </a:p>
          </p:txBody>
        </p:sp>
        <p:sp>
          <p:nvSpPr>
            <p:cNvPr id="17" name="Rectangle 16"/>
            <p:cNvSpPr/>
            <p:nvPr/>
          </p:nvSpPr>
          <p:spPr>
            <a:xfrm>
              <a:off x="2514600" y="1143000"/>
              <a:ext cx="12192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Process</a:t>
              </a:r>
            </a:p>
          </p:txBody>
        </p:sp>
        <p:sp>
          <p:nvSpPr>
            <p:cNvPr id="18" name="Rectangle 17"/>
            <p:cNvSpPr/>
            <p:nvPr/>
          </p:nvSpPr>
          <p:spPr>
            <a:xfrm>
              <a:off x="4038600" y="1143000"/>
              <a:ext cx="990600" cy="228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Skyline</a:t>
              </a:r>
            </a:p>
          </p:txBody>
        </p:sp>
        <p:sp>
          <p:nvSpPr>
            <p:cNvPr id="19" name="Rectangle 18"/>
            <p:cNvSpPr/>
            <p:nvPr/>
          </p:nvSpPr>
          <p:spPr>
            <a:xfrm>
              <a:off x="6788298" y="1336344"/>
              <a:ext cx="990600" cy="228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400" dirty="0">
                  <a:solidFill>
                    <a:srgbClr val="292934"/>
                  </a:solidFill>
                  <a:latin typeface="Times New Roman" pitchFamily="18" charset="0"/>
                  <a:cs typeface="Times New Roman" pitchFamily="18" charset="0"/>
                </a:rPr>
                <a:t>Matrix</a:t>
              </a:r>
            </a:p>
          </p:txBody>
        </p:sp>
        <p:sp>
          <p:nvSpPr>
            <p:cNvPr id="20" name="Rectangle 19"/>
            <p:cNvSpPr/>
            <p:nvPr/>
          </p:nvSpPr>
          <p:spPr>
            <a:xfrm>
              <a:off x="3971026" y="207321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Peptide: 7-23 aa, +2 </a:t>
              </a:r>
            </a:p>
            <a:p>
              <a:pPr algn="ctr"/>
              <a:r>
                <a:rPr lang="pt-BR" sz="800" dirty="0">
                  <a:solidFill>
                    <a:srgbClr val="292934"/>
                  </a:solidFill>
                  <a:latin typeface="Times New Roman" pitchFamily="18" charset="0"/>
                  <a:cs typeface="Times New Roman" pitchFamily="18" charset="0"/>
                </a:rPr>
                <a:t>Product: </a:t>
              </a:r>
              <a:r>
                <a:rPr lang="en-US" sz="800" dirty="0">
                  <a:solidFill>
                    <a:srgbClr val="292934"/>
                  </a:solidFill>
                  <a:latin typeface="Times New Roman" pitchFamily="18" charset="0"/>
                  <a:cs typeface="Times New Roman" pitchFamily="18" charset="0"/>
                </a:rPr>
                <a:t>from y3 to </a:t>
              </a:r>
              <a:r>
                <a:rPr lang="en-US" sz="800" dirty="0" err="1">
                  <a:solidFill>
                    <a:srgbClr val="292934"/>
                  </a:solidFill>
                  <a:latin typeface="Times New Roman" pitchFamily="18" charset="0"/>
                  <a:cs typeface="Times New Roman" pitchFamily="18" charset="0"/>
                </a:rPr>
                <a:t>yn</a:t>
              </a:r>
              <a:r>
                <a:rPr lang="en-US" sz="800" dirty="0">
                  <a:solidFill>
                    <a:srgbClr val="292934"/>
                  </a:solidFill>
                  <a:latin typeface="Times New Roman" pitchFamily="18" charset="0"/>
                  <a:cs typeface="Times New Roman" pitchFamily="18" charset="0"/>
                </a:rPr>
                <a:t>  − 1, +1  </a:t>
              </a:r>
              <a:endParaRPr lang="pt-BR" sz="800" dirty="0">
                <a:solidFill>
                  <a:srgbClr val="292934"/>
                </a:solidFill>
                <a:latin typeface="Times New Roman" pitchFamily="18" charset="0"/>
                <a:cs typeface="Times New Roman" pitchFamily="18" charset="0"/>
              </a:endParaRPr>
            </a:p>
          </p:txBody>
        </p:sp>
        <p:sp>
          <p:nvSpPr>
            <p:cNvPr id="21" name="Rectangle 20"/>
            <p:cNvSpPr/>
            <p:nvPr/>
          </p:nvSpPr>
          <p:spPr>
            <a:xfrm>
              <a:off x="6488875" y="1851740"/>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Protein Extraction</a:t>
              </a:r>
            </a:p>
          </p:txBody>
        </p:sp>
        <p:sp>
          <p:nvSpPr>
            <p:cNvPr id="22" name="Rectangle 21"/>
            <p:cNvSpPr/>
            <p:nvPr/>
          </p:nvSpPr>
          <p:spPr>
            <a:xfrm>
              <a:off x="6484192" y="237651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Digestion</a:t>
              </a:r>
            </a:p>
          </p:txBody>
        </p:sp>
        <p:sp>
          <p:nvSpPr>
            <p:cNvPr id="23" name="Rectangle 22"/>
            <p:cNvSpPr/>
            <p:nvPr/>
          </p:nvSpPr>
          <p:spPr>
            <a:xfrm>
              <a:off x="6485626" y="3850944"/>
              <a:ext cx="1600200" cy="381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Triple quadrupole </a:t>
              </a:r>
            </a:p>
            <a:p>
              <a:pPr algn="ctr"/>
              <a:r>
                <a:rPr lang="pt-BR" sz="1100" dirty="0">
                  <a:solidFill>
                    <a:srgbClr val="292934"/>
                  </a:solidFill>
                  <a:latin typeface="Times New Roman" pitchFamily="18" charset="0"/>
                  <a:cs typeface="Times New Roman" pitchFamily="18" charset="0"/>
                </a:rPr>
                <a:t>SRM analysis </a:t>
              </a:r>
            </a:p>
          </p:txBody>
        </p:sp>
        <p:sp>
          <p:nvSpPr>
            <p:cNvPr id="24" name="Rectangle 23"/>
            <p:cNvSpPr/>
            <p:nvPr/>
          </p:nvSpPr>
          <p:spPr>
            <a:xfrm>
              <a:off x="6485626" y="4460544"/>
              <a:ext cx="1600200" cy="263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Data analysis</a:t>
              </a:r>
            </a:p>
          </p:txBody>
        </p:sp>
        <p:sp>
          <p:nvSpPr>
            <p:cNvPr id="25" name="Rounded Rectangle 24"/>
            <p:cNvSpPr/>
            <p:nvPr/>
          </p:nvSpPr>
          <p:spPr>
            <a:xfrm>
              <a:off x="2488722" y="1531192"/>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Recombinant protein production</a:t>
              </a:r>
            </a:p>
          </p:txBody>
        </p:sp>
        <p:sp>
          <p:nvSpPr>
            <p:cNvPr id="26" name="Rounded Rectangle 25"/>
            <p:cNvSpPr/>
            <p:nvPr/>
          </p:nvSpPr>
          <p:spPr>
            <a:xfrm>
              <a:off x="2505974" y="2048774"/>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Monitor all tryptic peptides</a:t>
              </a:r>
            </a:p>
          </p:txBody>
        </p:sp>
        <p:sp>
          <p:nvSpPr>
            <p:cNvPr id="27" name="Rounded Rectangle 26"/>
            <p:cNvSpPr/>
            <p:nvPr/>
          </p:nvSpPr>
          <p:spPr>
            <a:xfrm>
              <a:off x="2514600" y="25735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Selection of transitions</a:t>
              </a:r>
            </a:p>
          </p:txBody>
        </p:sp>
        <p:sp>
          <p:nvSpPr>
            <p:cNvPr id="28" name="Rounded Rectangle 27"/>
            <p:cNvSpPr/>
            <p:nvPr/>
          </p:nvSpPr>
          <p:spPr>
            <a:xfrm>
              <a:off x="2505974" y="3106948"/>
              <a:ext cx="1295400" cy="3982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Peptide stability analysis</a:t>
              </a:r>
            </a:p>
          </p:txBody>
        </p:sp>
        <p:sp>
          <p:nvSpPr>
            <p:cNvPr id="29" name="Rounded Rectangle 28"/>
            <p:cNvSpPr/>
            <p:nvPr/>
          </p:nvSpPr>
          <p:spPr>
            <a:xfrm>
              <a:off x="2514600" y="3640348"/>
              <a:ext cx="1295400" cy="5506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Validation of transitions in the matrix</a:t>
              </a:r>
            </a:p>
          </p:txBody>
        </p:sp>
        <p:sp>
          <p:nvSpPr>
            <p:cNvPr id="30" name="Rounded Rectangle 29"/>
            <p:cNvSpPr/>
            <p:nvPr/>
          </p:nvSpPr>
          <p:spPr>
            <a:xfrm>
              <a:off x="2514600" y="4308896"/>
              <a:ext cx="1295400" cy="4917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1100" dirty="0">
                  <a:solidFill>
                    <a:srgbClr val="292934"/>
                  </a:solidFill>
                  <a:latin typeface="Times New Roman" pitchFamily="18" charset="0"/>
                  <a:cs typeface="Times New Roman" pitchFamily="18" charset="0"/>
                </a:rPr>
                <a:t>Optimization of transitions</a:t>
              </a:r>
            </a:p>
          </p:txBody>
        </p:sp>
        <p:sp>
          <p:nvSpPr>
            <p:cNvPr id="31" name="Rectangle 30"/>
            <p:cNvSpPr/>
            <p:nvPr/>
          </p:nvSpPr>
          <p:spPr>
            <a:xfrm>
              <a:off x="3979652" y="2573975"/>
              <a:ext cx="1524000" cy="4003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4 transitions/peptide</a:t>
              </a:r>
            </a:p>
            <a:p>
              <a:pPr algn="ctr"/>
              <a:r>
                <a:rPr lang="en-US" sz="800" dirty="0">
                  <a:solidFill>
                    <a:srgbClr val="292934"/>
                  </a:solidFill>
                  <a:latin typeface="Times New Roman" pitchFamily="18" charset="0"/>
                  <a:cs typeface="Times New Roman" pitchFamily="18" charset="0"/>
                </a:rPr>
                <a:t>m/z fragment &gt; m/z precursor </a:t>
              </a:r>
              <a:endParaRPr lang="pt-BR" sz="800" dirty="0">
                <a:solidFill>
                  <a:srgbClr val="292934"/>
                </a:solidFill>
                <a:latin typeface="Times New Roman" pitchFamily="18" charset="0"/>
                <a:cs typeface="Times New Roman" pitchFamily="18" charset="0"/>
              </a:endParaRPr>
            </a:p>
          </p:txBody>
        </p:sp>
        <p:sp>
          <p:nvSpPr>
            <p:cNvPr id="32" name="Rectangle 31"/>
            <p:cNvSpPr/>
            <p:nvPr/>
          </p:nvSpPr>
          <p:spPr>
            <a:xfrm>
              <a:off x="3976403" y="3150078"/>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b="1" dirty="0">
                  <a:solidFill>
                    <a:srgbClr val="292934"/>
                  </a:solidFill>
                  <a:latin typeface="Times New Roman" pitchFamily="18" charset="0"/>
                  <a:cs typeface="Times New Roman" pitchFamily="18" charset="0"/>
                </a:rPr>
                <a:t>Filter and Selection</a:t>
              </a:r>
            </a:p>
            <a:p>
              <a:pPr algn="ctr"/>
              <a:r>
                <a:rPr lang="en-US" sz="800" dirty="0">
                  <a:solidFill>
                    <a:srgbClr val="292934"/>
                  </a:solidFill>
                  <a:latin typeface="Times New Roman" pitchFamily="18" charset="0"/>
                  <a:cs typeface="Times New Roman" pitchFamily="18" charset="0"/>
                </a:rPr>
                <a:t>Build library in Panorama</a:t>
              </a:r>
              <a:endParaRPr lang="pt-BR" sz="800" dirty="0">
                <a:solidFill>
                  <a:srgbClr val="292934"/>
                </a:solidFill>
                <a:latin typeface="Times New Roman" pitchFamily="18" charset="0"/>
                <a:cs typeface="Times New Roman" pitchFamily="18" charset="0"/>
              </a:endParaRPr>
            </a:p>
          </p:txBody>
        </p:sp>
        <p:sp>
          <p:nvSpPr>
            <p:cNvPr id="33" name="Rectangle 32"/>
            <p:cNvSpPr/>
            <p:nvPr/>
          </p:nvSpPr>
          <p:spPr>
            <a:xfrm>
              <a:off x="3971720" y="3711618"/>
              <a:ext cx="1524000" cy="40080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dirty="0">
                  <a:solidFill>
                    <a:srgbClr val="292934"/>
                  </a:solidFill>
                  <a:latin typeface="Times New Roman" pitchFamily="18" charset="0"/>
                  <a:cs typeface="Times New Roman" pitchFamily="18" charset="0"/>
                </a:rPr>
                <a:t>Recombinant Library (Dotp) and Retention time prediction </a:t>
              </a:r>
            </a:p>
          </p:txBody>
        </p:sp>
        <p:sp>
          <p:nvSpPr>
            <p:cNvPr id="34" name="Rectangle 33"/>
            <p:cNvSpPr/>
            <p:nvPr/>
          </p:nvSpPr>
          <p:spPr>
            <a:xfrm>
              <a:off x="3979225" y="4390900"/>
              <a:ext cx="1524000" cy="33930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Filter and Selection </a:t>
              </a:r>
            </a:p>
            <a:p>
              <a:pPr algn="ctr"/>
              <a:r>
                <a:rPr lang="pt-BR" sz="800" dirty="0">
                  <a:solidFill>
                    <a:srgbClr val="292934"/>
                  </a:solidFill>
                  <a:latin typeface="Times New Roman" pitchFamily="18" charset="0"/>
                  <a:cs typeface="Times New Roman" pitchFamily="18" charset="0"/>
                </a:rPr>
                <a:t>3 peptides per protein</a:t>
              </a:r>
            </a:p>
          </p:txBody>
        </p:sp>
        <p:cxnSp>
          <p:nvCxnSpPr>
            <p:cNvPr id="35" name="Straight Connector 34"/>
            <p:cNvCxnSpPr/>
            <p:nvPr/>
          </p:nvCxnSpPr>
          <p:spPr>
            <a:xfrm>
              <a:off x="3138550" y="4800600"/>
              <a:ext cx="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36422" y="5029200"/>
              <a:ext cx="28833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19800" y="3319730"/>
              <a:ext cx="0" cy="1709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007925" y="3329050"/>
              <a:ext cx="7803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9" name="Picture 38"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6858000" y="2970193"/>
              <a:ext cx="197055" cy="458807"/>
            </a:xfrm>
            <a:prstGeom prst="rect">
              <a:avLst/>
            </a:prstGeom>
            <a:noFill/>
          </p:spPr>
        </p:pic>
        <p:pic>
          <p:nvPicPr>
            <p:cNvPr id="40" name="Picture 39" descr="eppendorf fechado"/>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7546443" y="2970193"/>
              <a:ext cx="197055" cy="458807"/>
            </a:xfrm>
            <a:prstGeom prst="rect">
              <a:avLst/>
            </a:prstGeom>
            <a:noFill/>
          </p:spPr>
        </p:pic>
        <p:sp>
          <p:nvSpPr>
            <p:cNvPr id="41" name="Rectangle 40"/>
            <p:cNvSpPr/>
            <p:nvPr/>
          </p:nvSpPr>
          <p:spPr>
            <a:xfrm>
              <a:off x="5791200" y="28956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RT standards;</a:t>
              </a:r>
            </a:p>
            <a:p>
              <a:pPr algn="ctr"/>
              <a:r>
                <a:rPr lang="pt-BR" sz="800" b="1" dirty="0">
                  <a:solidFill>
                    <a:srgbClr val="292934"/>
                  </a:solidFill>
                  <a:latin typeface="Times New Roman" pitchFamily="18" charset="0"/>
                  <a:cs typeface="Times New Roman" pitchFamily="18" charset="0"/>
                </a:rPr>
                <a:t>GST heavy</a:t>
              </a:r>
            </a:p>
            <a:p>
              <a:pPr algn="ctr"/>
              <a:r>
                <a:rPr lang="pt-BR" sz="800" b="1" dirty="0">
                  <a:solidFill>
                    <a:srgbClr val="292934"/>
                  </a:solidFill>
                  <a:latin typeface="Times New Roman" pitchFamily="18" charset="0"/>
                  <a:cs typeface="Times New Roman" pitchFamily="18" charset="0"/>
                </a:rPr>
                <a:t>CFB heavy</a:t>
              </a:r>
            </a:p>
          </p:txBody>
        </p:sp>
        <p:sp>
          <p:nvSpPr>
            <p:cNvPr id="42" name="Rectangle 41"/>
            <p:cNvSpPr/>
            <p:nvPr/>
          </p:nvSpPr>
          <p:spPr>
            <a:xfrm>
              <a:off x="6587704" y="3505200"/>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Control</a:t>
              </a:r>
            </a:p>
            <a:p>
              <a:pPr algn="ctr"/>
              <a:r>
                <a:rPr lang="pt-BR" sz="800" b="1" dirty="0">
                  <a:solidFill>
                    <a:srgbClr val="292934"/>
                  </a:solidFill>
                  <a:latin typeface="Times New Roman" pitchFamily="18" charset="0"/>
                  <a:cs typeface="Times New Roman" pitchFamily="18" charset="0"/>
                </a:rPr>
                <a:t>n=8</a:t>
              </a:r>
            </a:p>
          </p:txBody>
        </p:sp>
        <p:sp>
          <p:nvSpPr>
            <p:cNvPr id="43" name="Rectangle 42"/>
            <p:cNvSpPr/>
            <p:nvPr/>
          </p:nvSpPr>
          <p:spPr>
            <a:xfrm>
              <a:off x="7304179" y="3517075"/>
              <a:ext cx="727496" cy="2444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OSCC</a:t>
              </a:r>
            </a:p>
            <a:p>
              <a:pPr algn="ctr"/>
              <a:r>
                <a:rPr lang="pt-BR" sz="800" b="1" dirty="0">
                  <a:solidFill>
                    <a:srgbClr val="292934"/>
                  </a:solidFill>
                  <a:latin typeface="Times New Roman" pitchFamily="18" charset="0"/>
                  <a:cs typeface="Times New Roman" pitchFamily="18" charset="0"/>
                </a:rPr>
                <a:t>n=22</a:t>
              </a:r>
            </a:p>
          </p:txBody>
        </p:sp>
        <p:sp>
          <p:nvSpPr>
            <p:cNvPr id="44" name="Rectangle 43"/>
            <p:cNvSpPr/>
            <p:nvPr/>
          </p:nvSpPr>
          <p:spPr>
            <a:xfrm>
              <a:off x="1007852" y="1066800"/>
              <a:ext cx="12019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dirty="0">
                  <a:solidFill>
                    <a:srgbClr val="292934"/>
                  </a:solidFill>
                  <a:latin typeface="Times New Roman" pitchFamily="18" charset="0"/>
                  <a:cs typeface="Times New Roman" pitchFamily="18" charset="0"/>
                </a:rPr>
                <a:t>Number of peptides/ protein</a:t>
              </a:r>
            </a:p>
          </p:txBody>
        </p:sp>
        <p:sp>
          <p:nvSpPr>
            <p:cNvPr id="45" name="Rectangle 44"/>
            <p:cNvSpPr/>
            <p:nvPr/>
          </p:nvSpPr>
          <p:spPr>
            <a:xfrm>
              <a:off x="1403202" y="43920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a:t>
              </a:r>
            </a:p>
          </p:txBody>
        </p:sp>
        <p:sp>
          <p:nvSpPr>
            <p:cNvPr id="46" name="Rectangle 45"/>
            <p:cNvSpPr/>
            <p:nvPr/>
          </p:nvSpPr>
          <p:spPr>
            <a:xfrm>
              <a:off x="1362627" y="208722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~30</a:t>
              </a:r>
            </a:p>
          </p:txBody>
        </p:sp>
        <p:sp>
          <p:nvSpPr>
            <p:cNvPr id="47" name="Rectangle 46"/>
            <p:cNvSpPr/>
            <p:nvPr/>
          </p:nvSpPr>
          <p:spPr>
            <a:xfrm>
              <a:off x="1383475" y="25681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~20</a:t>
              </a:r>
            </a:p>
          </p:txBody>
        </p:sp>
        <p:sp>
          <p:nvSpPr>
            <p:cNvPr id="48" name="Rectangle 47"/>
            <p:cNvSpPr/>
            <p:nvPr/>
          </p:nvSpPr>
          <p:spPr>
            <a:xfrm>
              <a:off x="1383475" y="3165896"/>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~10</a:t>
              </a:r>
            </a:p>
          </p:txBody>
        </p:sp>
        <p:sp>
          <p:nvSpPr>
            <p:cNvPr id="49" name="Rectangle 48"/>
            <p:cNvSpPr/>
            <p:nvPr/>
          </p:nvSpPr>
          <p:spPr>
            <a:xfrm>
              <a:off x="1395350" y="3739871"/>
              <a:ext cx="478048" cy="33930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900" b="1" dirty="0">
                  <a:solidFill>
                    <a:srgbClr val="292934"/>
                  </a:solidFill>
                  <a:latin typeface="Times New Roman" pitchFamily="18" charset="0"/>
                  <a:cs typeface="Times New Roman" pitchFamily="18" charset="0"/>
                </a:rPr>
                <a:t>~5</a:t>
              </a:r>
            </a:p>
          </p:txBody>
        </p:sp>
        <p:cxnSp>
          <p:nvCxnSpPr>
            <p:cNvPr id="50" name="Straight Connector 49"/>
            <p:cNvCxnSpPr>
              <a:stCxn id="22" idx="2"/>
            </p:cNvCxnSpPr>
            <p:nvPr/>
          </p:nvCxnSpPr>
          <p:spPr>
            <a:xfrm flipH="1">
              <a:off x="7283598" y="2640370"/>
              <a:ext cx="694" cy="509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7162800" y="3146407"/>
              <a:ext cx="120798" cy="88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7283959" y="3146229"/>
              <a:ext cx="120798" cy="88497"/>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786650" y="2727382"/>
              <a:ext cx="626225" cy="168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800" b="1" dirty="0">
                  <a:solidFill>
                    <a:srgbClr val="292934"/>
                  </a:solidFill>
                  <a:latin typeface="Times New Roman" pitchFamily="18" charset="0"/>
                  <a:cs typeface="Times New Roman" pitchFamily="18" charset="0"/>
                </a:rPr>
                <a:t>10 µg</a:t>
              </a:r>
            </a:p>
          </p:txBody>
        </p:sp>
      </p:grpSp>
      <p:sp>
        <p:nvSpPr>
          <p:cNvPr id="2" name="Title 1"/>
          <p:cNvSpPr>
            <a:spLocks noGrp="1"/>
          </p:cNvSpPr>
          <p:nvPr>
            <p:ph type="title"/>
          </p:nvPr>
        </p:nvSpPr>
        <p:spPr/>
        <p:txBody>
          <a:bodyPr/>
          <a:lstStyle/>
          <a:p>
            <a:r>
              <a:rPr lang="en-US" dirty="0"/>
              <a:t>Our Refinement Workflow</a:t>
            </a:r>
          </a:p>
        </p:txBody>
      </p:sp>
      <p:sp>
        <p:nvSpPr>
          <p:cNvPr id="3" name="Rectangle 2"/>
          <p:cNvSpPr/>
          <p:nvPr/>
        </p:nvSpPr>
        <p:spPr>
          <a:xfrm>
            <a:off x="3383011" y="4374995"/>
            <a:ext cx="3798836" cy="7117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srgbClr val="FFFFFF"/>
              </a:solidFill>
              <a:latin typeface="Calibri"/>
            </a:endParaRPr>
          </a:p>
        </p:txBody>
      </p:sp>
    </p:spTree>
    <p:extLst>
      <p:ext uri="{BB962C8B-B14F-4D97-AF65-F5344CB8AC3E}">
        <p14:creationId xmlns:p14="http://schemas.microsoft.com/office/powerpoint/2010/main" val="139146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1524000" y="42864"/>
            <a:ext cx="9144000" cy="85725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b="1" dirty="0">
                <a:solidFill>
                  <a:srgbClr val="FFFFFF"/>
                </a:solidFill>
                <a:latin typeface="Corbel"/>
              </a:rPr>
              <a:t>Validation of Peptides/Transitions in Matrix</a:t>
            </a:r>
          </a:p>
        </p:txBody>
      </p:sp>
      <p:pic>
        <p:nvPicPr>
          <p:cNvPr id="2" name="Picture 1"/>
          <p:cNvPicPr>
            <a:picLocks/>
          </p:cNvPicPr>
          <p:nvPr/>
        </p:nvPicPr>
        <p:blipFill>
          <a:blip r:embed="rId2"/>
          <a:stretch>
            <a:fillRect/>
          </a:stretch>
        </p:blipFill>
        <p:spPr>
          <a:xfrm>
            <a:off x="1557949" y="1072960"/>
            <a:ext cx="3200400" cy="3657600"/>
          </a:xfrm>
          <a:prstGeom prst="rect">
            <a:avLst/>
          </a:prstGeom>
        </p:spPr>
      </p:pic>
      <p:pic>
        <p:nvPicPr>
          <p:cNvPr id="3" name="Picture 2"/>
          <p:cNvPicPr>
            <a:picLocks/>
          </p:cNvPicPr>
          <p:nvPr/>
        </p:nvPicPr>
        <p:blipFill rotWithShape="1">
          <a:blip r:embed="rId3"/>
          <a:srcRect r="12070"/>
          <a:stretch/>
        </p:blipFill>
        <p:spPr>
          <a:xfrm>
            <a:off x="4758349" y="2215960"/>
            <a:ext cx="2743200" cy="2514600"/>
          </a:xfrm>
          <a:prstGeom prst="rect">
            <a:avLst/>
          </a:prstGeom>
        </p:spPr>
      </p:pic>
      <p:pic>
        <p:nvPicPr>
          <p:cNvPr id="14" name="Picture 13"/>
          <p:cNvPicPr>
            <a:picLocks/>
          </p:cNvPicPr>
          <p:nvPr/>
        </p:nvPicPr>
        <p:blipFill>
          <a:blip r:embed="rId4"/>
          <a:stretch>
            <a:fillRect/>
          </a:stretch>
        </p:blipFill>
        <p:spPr>
          <a:xfrm>
            <a:off x="4908105" y="1072961"/>
            <a:ext cx="2514600" cy="1471863"/>
          </a:xfrm>
          <a:prstGeom prst="rect">
            <a:avLst/>
          </a:prstGeom>
        </p:spPr>
      </p:pic>
      <p:grpSp>
        <p:nvGrpSpPr>
          <p:cNvPr id="16" name="Group 15"/>
          <p:cNvGrpSpPr/>
          <p:nvPr/>
        </p:nvGrpSpPr>
        <p:grpSpPr>
          <a:xfrm>
            <a:off x="7467600" y="1072960"/>
            <a:ext cx="3664822" cy="3657600"/>
            <a:chOff x="5943600" y="1072960"/>
            <a:chExt cx="3664822" cy="3657600"/>
          </a:xfrm>
        </p:grpSpPr>
        <p:pic>
          <p:nvPicPr>
            <p:cNvPr id="13" name="Picture 12"/>
            <p:cNvPicPr>
              <a:picLocks/>
            </p:cNvPicPr>
            <p:nvPr/>
          </p:nvPicPr>
          <p:blipFill>
            <a:blip r:embed="rId5"/>
            <a:stretch>
              <a:fillRect/>
            </a:stretch>
          </p:blipFill>
          <p:spPr>
            <a:xfrm>
              <a:off x="5943600" y="1072960"/>
              <a:ext cx="3200400" cy="3657600"/>
            </a:xfrm>
            <a:prstGeom prst="rect">
              <a:avLst/>
            </a:prstGeom>
          </p:spPr>
        </p:pic>
        <p:sp>
          <p:nvSpPr>
            <p:cNvPr id="15" name="TextBox 14"/>
            <p:cNvSpPr txBox="1"/>
            <p:nvPr/>
          </p:nvSpPr>
          <p:spPr>
            <a:xfrm>
              <a:off x="6526873" y="1072960"/>
              <a:ext cx="3081549" cy="338554"/>
            </a:xfrm>
            <a:prstGeom prst="rect">
              <a:avLst/>
            </a:prstGeom>
            <a:noFill/>
          </p:spPr>
          <p:txBody>
            <a:bodyPr wrap="none" rtlCol="0">
              <a:spAutoFit/>
            </a:bodyPr>
            <a:lstStyle/>
            <a:p>
              <a:r>
                <a:rPr lang="en-US" sz="1600" dirty="0">
                  <a:solidFill>
                    <a:srgbClr val="292934"/>
                  </a:solidFill>
                </a:rPr>
                <a:t>K.SPAFTDLHLR.Y [3979, 3988]</a:t>
              </a:r>
            </a:p>
          </p:txBody>
        </p:sp>
      </p:grpSp>
      <p:pic>
        <p:nvPicPr>
          <p:cNvPr id="18" name="Picture 17"/>
          <p:cNvPicPr>
            <a:picLocks noChangeAspect="1"/>
          </p:cNvPicPr>
          <p:nvPr/>
        </p:nvPicPr>
        <p:blipFill>
          <a:blip r:embed="rId6"/>
          <a:stretch>
            <a:fillRect/>
          </a:stretch>
        </p:blipFill>
        <p:spPr>
          <a:xfrm>
            <a:off x="1569328" y="1347616"/>
            <a:ext cx="9053345" cy="3676207"/>
          </a:xfrm>
          <a:prstGeom prst="rect">
            <a:avLst/>
          </a:prstGeom>
        </p:spPr>
      </p:pic>
      <p:pic>
        <p:nvPicPr>
          <p:cNvPr id="19" name="Picture 18"/>
          <p:cNvPicPr>
            <a:picLocks noChangeAspect="1"/>
          </p:cNvPicPr>
          <p:nvPr/>
        </p:nvPicPr>
        <p:blipFill>
          <a:blip r:embed="rId7"/>
          <a:stretch>
            <a:fillRect/>
          </a:stretch>
        </p:blipFill>
        <p:spPr>
          <a:xfrm>
            <a:off x="1569327" y="1622271"/>
            <a:ext cx="8974090" cy="3676207"/>
          </a:xfrm>
          <a:prstGeom prst="rect">
            <a:avLst/>
          </a:prstGeom>
        </p:spPr>
      </p:pic>
      <p:grpSp>
        <p:nvGrpSpPr>
          <p:cNvPr id="20" name="Group 19"/>
          <p:cNvGrpSpPr/>
          <p:nvPr/>
        </p:nvGrpSpPr>
        <p:grpSpPr>
          <a:xfrm>
            <a:off x="1524001" y="1901879"/>
            <a:ext cx="9358307" cy="3657600"/>
            <a:chOff x="0" y="1485988"/>
            <a:chExt cx="9358307" cy="3657600"/>
          </a:xfrm>
        </p:grpSpPr>
        <p:pic>
          <p:nvPicPr>
            <p:cNvPr id="21" name="Picture 20"/>
            <p:cNvPicPr>
              <a:picLocks/>
            </p:cNvPicPr>
            <p:nvPr/>
          </p:nvPicPr>
          <p:blipFill>
            <a:blip r:embed="rId8"/>
            <a:stretch>
              <a:fillRect/>
            </a:stretch>
          </p:blipFill>
          <p:spPr>
            <a:xfrm>
              <a:off x="0" y="1485988"/>
              <a:ext cx="3200400" cy="3657600"/>
            </a:xfrm>
            <a:prstGeom prst="rect">
              <a:avLst/>
            </a:prstGeom>
          </p:spPr>
        </p:pic>
        <p:pic>
          <p:nvPicPr>
            <p:cNvPr id="22" name="Picture 21"/>
            <p:cNvPicPr>
              <a:picLocks/>
            </p:cNvPicPr>
            <p:nvPr/>
          </p:nvPicPr>
          <p:blipFill>
            <a:blip r:embed="rId9"/>
            <a:stretch>
              <a:fillRect/>
            </a:stretch>
          </p:blipFill>
          <p:spPr>
            <a:xfrm>
              <a:off x="5830348" y="1485988"/>
              <a:ext cx="3200400" cy="3657600"/>
            </a:xfrm>
            <a:prstGeom prst="rect">
              <a:avLst/>
            </a:prstGeom>
          </p:spPr>
        </p:pic>
        <p:pic>
          <p:nvPicPr>
            <p:cNvPr id="23" name="Picture 22"/>
            <p:cNvPicPr>
              <a:picLocks/>
            </p:cNvPicPr>
            <p:nvPr/>
          </p:nvPicPr>
          <p:blipFill rotWithShape="1">
            <a:blip r:embed="rId10"/>
            <a:srcRect l="2803" r="19940"/>
            <a:stretch/>
          </p:blipFill>
          <p:spPr>
            <a:xfrm>
              <a:off x="3143774" y="2628988"/>
              <a:ext cx="2743200" cy="2514600"/>
            </a:xfrm>
            <a:prstGeom prst="rect">
              <a:avLst/>
            </a:prstGeom>
          </p:spPr>
        </p:pic>
        <p:pic>
          <p:nvPicPr>
            <p:cNvPr id="24" name="Picture 23"/>
            <p:cNvPicPr>
              <a:picLocks noChangeAspect="1"/>
            </p:cNvPicPr>
            <p:nvPr/>
          </p:nvPicPr>
          <p:blipFill>
            <a:blip r:embed="rId11"/>
            <a:stretch>
              <a:fillRect/>
            </a:stretch>
          </p:blipFill>
          <p:spPr>
            <a:xfrm>
              <a:off x="3258074" y="1485988"/>
              <a:ext cx="2514600" cy="1471863"/>
            </a:xfrm>
            <a:prstGeom prst="rect">
              <a:avLst/>
            </a:prstGeom>
          </p:spPr>
        </p:pic>
        <p:sp>
          <p:nvSpPr>
            <p:cNvPr id="25" name="TextBox 24"/>
            <p:cNvSpPr txBox="1"/>
            <p:nvPr/>
          </p:nvSpPr>
          <p:spPr>
            <a:xfrm>
              <a:off x="6206097" y="1485988"/>
              <a:ext cx="3152210" cy="338554"/>
            </a:xfrm>
            <a:prstGeom prst="rect">
              <a:avLst/>
            </a:prstGeom>
            <a:noFill/>
          </p:spPr>
          <p:txBody>
            <a:bodyPr wrap="none" rtlCol="0">
              <a:spAutoFit/>
            </a:bodyPr>
            <a:lstStyle/>
            <a:p>
              <a:r>
                <a:rPr lang="en-US" sz="1600" dirty="0">
                  <a:solidFill>
                    <a:srgbClr val="292934"/>
                  </a:solidFill>
                </a:rPr>
                <a:t>R.EFQVPTFTIPK.L [1333, 1343]</a:t>
              </a:r>
            </a:p>
          </p:txBody>
        </p:sp>
      </p:grpSp>
    </p:spTree>
    <p:extLst>
      <p:ext uri="{BB962C8B-B14F-4D97-AF65-F5344CB8AC3E}">
        <p14:creationId xmlns:p14="http://schemas.microsoft.com/office/powerpoint/2010/main" val="108590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38167" y="1060499"/>
            <a:ext cx="0" cy="0"/>
          </a:xfrm>
          <a:prstGeom prst="rect">
            <a:avLst/>
          </a:prstGeom>
        </p:spPr>
      </p:pic>
      <p:pic>
        <p:nvPicPr>
          <p:cNvPr id="13" name="Picture 12"/>
          <p:cNvPicPr>
            <a:picLocks/>
          </p:cNvPicPr>
          <p:nvPr/>
        </p:nvPicPr>
        <p:blipFill>
          <a:blip r:embed="rId3"/>
          <a:stretch>
            <a:fillRect/>
          </a:stretch>
        </p:blipFill>
        <p:spPr>
          <a:xfrm>
            <a:off x="1977922" y="1199938"/>
            <a:ext cx="8229600" cy="5486400"/>
          </a:xfrm>
          <a:prstGeom prst="rect">
            <a:avLst/>
          </a:prstGeom>
        </p:spPr>
      </p:pic>
      <p:sp>
        <p:nvSpPr>
          <p:cNvPr id="4" name="TextBox 3"/>
          <p:cNvSpPr txBox="1"/>
          <p:nvPr/>
        </p:nvSpPr>
        <p:spPr>
          <a:xfrm>
            <a:off x="2715237" y="1333850"/>
            <a:ext cx="3495124" cy="338554"/>
          </a:xfrm>
          <a:prstGeom prst="rect">
            <a:avLst/>
          </a:prstGeom>
          <a:noFill/>
        </p:spPr>
        <p:txBody>
          <a:bodyPr wrap="none" rtlCol="0">
            <a:spAutoFit/>
          </a:bodyPr>
          <a:lstStyle/>
          <a:p>
            <a:r>
              <a:rPr lang="en-US" sz="1600" dirty="0">
                <a:solidFill>
                  <a:srgbClr val="292934"/>
                </a:solidFill>
              </a:rPr>
              <a:t>K.ALVEQGFTVPEIK.T [2578, 2590] </a:t>
            </a:r>
          </a:p>
        </p:txBody>
      </p:sp>
      <p:pic>
        <p:nvPicPr>
          <p:cNvPr id="14" name="Picture 13"/>
          <p:cNvPicPr>
            <a:picLocks noChangeAspect="1"/>
          </p:cNvPicPr>
          <p:nvPr/>
        </p:nvPicPr>
        <p:blipFill>
          <a:blip r:embed="rId4"/>
          <a:stretch>
            <a:fillRect/>
          </a:stretch>
        </p:blipFill>
        <p:spPr>
          <a:xfrm>
            <a:off x="1977210" y="1199700"/>
            <a:ext cx="8230313" cy="5486876"/>
          </a:xfrm>
          <a:prstGeom prst="rect">
            <a:avLst/>
          </a:prstGeom>
        </p:spPr>
      </p:pic>
      <p:sp>
        <p:nvSpPr>
          <p:cNvPr id="2" name="Title 1"/>
          <p:cNvSpPr>
            <a:spLocks noGrp="1"/>
          </p:cNvSpPr>
          <p:nvPr>
            <p:ph type="title"/>
          </p:nvPr>
        </p:nvSpPr>
        <p:spPr/>
        <p:txBody>
          <a:bodyPr>
            <a:normAutofit/>
          </a:bodyPr>
          <a:lstStyle/>
          <a:p>
            <a:r>
              <a:rPr lang="en-US" dirty="0"/>
              <a:t>Digestion Time Course</a:t>
            </a:r>
          </a:p>
        </p:txBody>
      </p:sp>
    </p:spTree>
    <p:extLst>
      <p:ext uri="{BB962C8B-B14F-4D97-AF65-F5344CB8AC3E}">
        <p14:creationId xmlns:p14="http://schemas.microsoft.com/office/powerpoint/2010/main" val="145210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b="0" dirty="0">
                <a:latin typeface="+mn-lt"/>
              </a:rPr>
              <a:t>255 Peptides Measured in a Single LC-MS/MS Run</a:t>
            </a:r>
            <a:br>
              <a:rPr lang="en-US" sz="3200" b="0" dirty="0">
                <a:latin typeface="+mn-lt"/>
              </a:rPr>
            </a:br>
            <a:r>
              <a:rPr lang="en-US" sz="3200" b="0" dirty="0">
                <a:latin typeface="+mn-lt"/>
              </a:rPr>
              <a:t>(63 Proteins)</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15403" y="1296238"/>
            <a:ext cx="8249697" cy="500407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8193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06369" y="347663"/>
            <a:ext cx="309353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400" dirty="0">
                <a:solidFill>
                  <a:srgbClr val="003399"/>
                </a:solidFill>
              </a:rPr>
              <a:t>Hook Effect</a:t>
            </a:r>
          </a:p>
        </p:txBody>
      </p:sp>
      <p:sp>
        <p:nvSpPr>
          <p:cNvPr id="205827" name="Text Box 3"/>
          <p:cNvSpPr txBox="1">
            <a:spLocks noChangeArrowheads="1"/>
          </p:cNvSpPr>
          <p:nvPr/>
        </p:nvSpPr>
        <p:spPr bwMode="auto">
          <a:xfrm>
            <a:off x="2590800" y="13716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Too much tumor antigen can lead to negative result</a:t>
            </a:r>
          </a:p>
        </p:txBody>
      </p:sp>
      <p:pic>
        <p:nvPicPr>
          <p:cNvPr id="205828" name="Picture 4" descr="Figure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270125"/>
            <a:ext cx="5029200" cy="42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26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b="0" dirty="0">
                <a:latin typeface="+mn-lt"/>
              </a:rPr>
              <a:t>255 Peptides Measured in a Single LC-MS/MS Run</a:t>
            </a:r>
            <a:br>
              <a:rPr lang="en-US" sz="3200" b="0" dirty="0">
                <a:latin typeface="+mn-lt"/>
              </a:rPr>
            </a:br>
            <a:r>
              <a:rPr lang="en-US" sz="3200" b="0" dirty="0">
                <a:latin typeface="+mn-lt"/>
              </a:rPr>
              <a:t>(63 Proteins)</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815403" y="1296238"/>
            <a:ext cx="4160018" cy="2461847"/>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6455" y="2491991"/>
            <a:ext cx="5935554" cy="3547068"/>
          </a:xfrm>
          <a:prstGeom prst="rect">
            <a:avLst/>
          </a:prstGeom>
          <a:noFill/>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4535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dirty="0"/>
              <a:t>Quantitative Analysis 101</a:t>
            </a:r>
          </a:p>
        </p:txBody>
      </p:sp>
      <p:sp>
        <p:nvSpPr>
          <p:cNvPr id="21508" name="Slide Number Placeholder 5"/>
          <p:cNvSpPr>
            <a:spLocks noGrp="1"/>
          </p:cNvSpPr>
          <p:nvPr>
            <p:ph type="sldNum" sz="quarter" idx="12"/>
          </p:nvPr>
        </p:nvSpPr>
        <p:spPr>
          <a:noFill/>
        </p:spPr>
        <p:txBody>
          <a:bodyPr/>
          <a:lstStyle/>
          <a:p>
            <a:pPr algn="r">
              <a:defRPr/>
            </a:pPr>
            <a:fld id="{2478C43F-88CF-4424-804A-ED6750EF35D1}" type="slidenum">
              <a:rPr lang="en-US" sz="1400">
                <a:solidFill>
                  <a:srgbClr val="000000"/>
                </a:solidFill>
              </a:rPr>
              <a:pPr algn="r">
                <a:defRPr/>
              </a:pPr>
              <a:t>51</a:t>
            </a:fld>
            <a:endParaRPr lang="en-US" sz="140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838200" y="1600200"/>
            <a:ext cx="10820400" cy="1323439"/>
          </a:xfrm>
          <a:prstGeom prst="rect">
            <a:avLst/>
          </a:prstGeom>
          <a:noFill/>
        </p:spPr>
        <p:txBody>
          <a:bodyPr wrap="square" rtlCol="0">
            <a:spAutoFit/>
          </a:bodyPr>
          <a:lstStyle/>
          <a:p>
            <a:pPr marL="457200" indent="-457200">
              <a:buFont typeface="Arial" panose="020B0604020202020204" pitchFamily="34" charset="0"/>
              <a:buChar char="•"/>
            </a:pPr>
            <a:r>
              <a:rPr lang="en-US" sz="4000" dirty="0"/>
              <a:t>What is does it mean to be quantitative?</a:t>
            </a:r>
          </a:p>
          <a:p>
            <a:endParaRPr lang="en-US" sz="4000" dirty="0"/>
          </a:p>
        </p:txBody>
      </p:sp>
    </p:spTree>
    <p:extLst>
      <p:ext uri="{BB962C8B-B14F-4D97-AF65-F5344CB8AC3E}">
        <p14:creationId xmlns:p14="http://schemas.microsoft.com/office/powerpoint/2010/main" val="3749960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CE36E6B-0032-4BCC-9071-F94B6DB79EEF}"/>
              </a:ext>
            </a:extLst>
          </p:cNvPr>
          <p:cNvGrpSpPr/>
          <p:nvPr/>
        </p:nvGrpSpPr>
        <p:grpSpPr>
          <a:xfrm>
            <a:off x="4173033" y="1752600"/>
            <a:ext cx="4046368" cy="4058416"/>
            <a:chOff x="4450488" y="2398845"/>
            <a:chExt cx="3024880" cy="2802571"/>
          </a:xfrm>
        </p:grpSpPr>
        <p:pic>
          <p:nvPicPr>
            <p:cNvPr id="11" name="Graphic 10">
              <a:extLst>
                <a:ext uri="{FF2B5EF4-FFF2-40B4-BE49-F238E27FC236}">
                  <a16:creationId xmlns:a16="http://schemas.microsoft.com/office/drawing/2014/main" id="{DFAD3B36-B751-4DE5-94B7-F20848F413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0488" y="2398845"/>
              <a:ext cx="3024880" cy="2774454"/>
            </a:xfrm>
            <a:prstGeom prst="rect">
              <a:avLst/>
            </a:prstGeom>
          </p:spPr>
        </p:pic>
        <p:sp>
          <p:nvSpPr>
            <p:cNvPr id="4" name="Rectangle 3">
              <a:extLst>
                <a:ext uri="{FF2B5EF4-FFF2-40B4-BE49-F238E27FC236}">
                  <a16:creationId xmlns:a16="http://schemas.microsoft.com/office/drawing/2014/main" id="{52220E86-EE17-49EC-9193-77B93D54D117}"/>
                </a:ext>
              </a:extLst>
            </p:cNvPr>
            <p:cNvSpPr/>
            <p:nvPr/>
          </p:nvSpPr>
          <p:spPr>
            <a:xfrm>
              <a:off x="4698358" y="4736036"/>
              <a:ext cx="2643105" cy="465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400" dirty="0">
                  <a:solidFill>
                    <a:prstClr val="black"/>
                  </a:solidFill>
                  <a:latin typeface="Arial"/>
                </a:rPr>
                <a:t>known quantity</a:t>
              </a:r>
            </a:p>
          </p:txBody>
        </p:sp>
      </p:grpSp>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5"/>
          <a:srcRect l="50157" r="245"/>
          <a:stretch/>
        </p:blipFill>
        <p:spPr>
          <a:xfrm>
            <a:off x="1366824" y="3066594"/>
            <a:ext cx="2590800" cy="2297969"/>
          </a:xfrm>
          <a:prstGeom prst="rect">
            <a:avLst/>
          </a:prstGeom>
        </p:spPr>
      </p:pic>
      <p:sp>
        <p:nvSpPr>
          <p:cNvPr id="2" name="Title 1"/>
          <p:cNvSpPr>
            <a:spLocks noGrp="1"/>
          </p:cNvSpPr>
          <p:nvPr>
            <p:ph type="title"/>
          </p:nvPr>
        </p:nvSpPr>
        <p:spPr/>
        <p:txBody>
          <a:bodyPr>
            <a:normAutofit/>
          </a:bodyPr>
          <a:lstStyle/>
          <a:p>
            <a:pPr algn="ctr"/>
            <a:r>
              <a:rPr lang="en-US" sz="2800" b="0" dirty="0"/>
              <a:t>Peak area measurements should scale with the amount of peptide in the sample</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667750" y="3037850"/>
            <a:ext cx="2063226" cy="1778726"/>
          </a:xfrm>
          <a:prstGeom prst="triangle">
            <a:avLst>
              <a:gd name="adj" fmla="val 74658"/>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5"/>
          <a:srcRect r="50402"/>
          <a:stretch/>
        </p:blipFill>
        <p:spPr>
          <a:xfrm>
            <a:off x="9348384" y="1371600"/>
            <a:ext cx="2843616" cy="2522208"/>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8019936" y="1948631"/>
            <a:ext cx="1226684" cy="1202751"/>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a:defRPr/>
            </a:pPr>
            <a:fld id="{2478C43F-88CF-4424-804A-ED6750EF35D1}" type="slidenum">
              <a:rPr lang="en-US" b="0">
                <a:solidFill>
                  <a:srgbClr val="000000"/>
                </a:solidFill>
              </a:rPr>
              <a:pPr>
                <a:defRPr/>
              </a:pPr>
              <a:t>53</a:t>
            </a:fld>
            <a:endParaRPr lang="en-US" b="0">
              <a:solidFill>
                <a:srgbClr val="000000"/>
              </a:solidFill>
            </a:endParaRP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a:defRPr/>
            </a:pPr>
            <a:r>
              <a:rPr lang="en-US">
                <a:solidFill>
                  <a:srgbClr val="000000"/>
                </a:solidFill>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a:defRPr/>
            </a:pPr>
            <a:r>
              <a:rPr lang="en-US">
                <a:solidFill>
                  <a:srgbClr val="000000"/>
                </a:solidFill>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a:defRPr/>
              </a:pPr>
              <a:r>
                <a:rPr lang="en-US">
                  <a:solidFill>
                    <a:srgbClr val="000000"/>
                  </a:solidFill>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a:defRPr/>
              </a:pPr>
              <a:r>
                <a:rPr lang="en-US">
                  <a:solidFill>
                    <a:srgbClr val="000000"/>
                  </a:solidFill>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a:defRPr/>
              </a:pPr>
              <a:r>
                <a:rPr lang="en-US">
                  <a:solidFill>
                    <a:srgbClr val="000000"/>
                  </a:solidFill>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a:defRPr/>
              </a:pPr>
              <a:r>
                <a:rPr lang="en-US">
                  <a:solidFill>
                    <a:srgbClr val="000000"/>
                  </a:solidFill>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solidFill>
                  <a:srgbClr val="000000"/>
                </a:solidFill>
              </a:rPr>
              <a:t>LOD: Limit of Detection</a:t>
            </a:r>
          </a:p>
          <a:p>
            <a:pPr>
              <a:defRPr/>
            </a:pPr>
            <a:r>
              <a:rPr lang="en-US" dirty="0">
                <a:solidFill>
                  <a:srgbClr val="000000"/>
                </a:solidFill>
              </a:rPr>
              <a:t>LLOQ: Lower Limit of Quantitation</a:t>
            </a:r>
          </a:p>
          <a:p>
            <a:pPr>
              <a:defRPr/>
            </a:pPr>
            <a:r>
              <a:rPr lang="en-US" dirty="0">
                <a:solidFill>
                  <a:srgbClr val="000000"/>
                </a:solidFill>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p:txBody>
          <a:bodyPr>
            <a:noAutofit/>
          </a:bodyPr>
          <a:lstStyle/>
          <a:p>
            <a:r>
              <a:rPr lang="en-US" sz="3200" dirty="0"/>
              <a:t>Quantitative Analysis 101: Using an Internal </a:t>
            </a:r>
            <a:r>
              <a:rPr lang="en-US" sz="3200" dirty="0" err="1"/>
              <a:t>Std</a:t>
            </a:r>
            <a:endParaRPr lang="en-US" sz="3200" dirty="0"/>
          </a:p>
        </p:txBody>
      </p:sp>
      <p:sp>
        <p:nvSpPr>
          <p:cNvPr id="22532" name="Slide Number Placeholder 5"/>
          <p:cNvSpPr>
            <a:spLocks noGrp="1"/>
          </p:cNvSpPr>
          <p:nvPr>
            <p:ph type="sldNum" sz="quarter" idx="12"/>
          </p:nvPr>
        </p:nvSpPr>
        <p:spPr>
          <a:noFill/>
        </p:spPr>
        <p:txBody>
          <a:bodyPr/>
          <a:lstStyle/>
          <a:p>
            <a:pPr>
              <a:defRPr/>
            </a:pPr>
            <a:fld id="{539D187A-C3C9-4175-85AB-FD8E6919BCF8}" type="slidenum">
              <a:rPr lang="en-US" b="0">
                <a:solidFill>
                  <a:srgbClr val="000000"/>
                </a:solidFill>
              </a:rPr>
              <a:pPr>
                <a:defRPr/>
              </a:pPr>
              <a:t>54</a:t>
            </a:fld>
            <a:endParaRPr lang="en-US" b="0">
              <a:solidFill>
                <a:srgbClr val="000000"/>
              </a:solidFill>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a:defRPr/>
            </a:pPr>
            <a:r>
              <a:rPr lang="en-US">
                <a:solidFill>
                  <a:srgbClr val="000000"/>
                </a:solidFill>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a:defRPr/>
            </a:pPr>
            <a:r>
              <a:rPr lang="en-US">
                <a:solidFill>
                  <a:srgbClr val="000000"/>
                </a:solidFill>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a:defRPr/>
              </a:pPr>
              <a:r>
                <a:rPr lang="en-US">
                  <a:solidFill>
                    <a:srgbClr val="000000"/>
                  </a:solidFill>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a:defRPr/>
              </a:pPr>
              <a:r>
                <a:rPr lang="en-US">
                  <a:solidFill>
                    <a:srgbClr val="000000"/>
                  </a:solidFill>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a:defRPr/>
              </a:pPr>
              <a:r>
                <a:rPr lang="en-US">
                  <a:solidFill>
                    <a:srgbClr val="000000"/>
                  </a:solidFill>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a:defRPr/>
              </a:pPr>
              <a:r>
                <a:rPr lang="en-US">
                  <a:solidFill>
                    <a:srgbClr val="000000"/>
                  </a:solidFill>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solidFill>
                  <a:srgbClr val="000000"/>
                </a:solidFill>
              </a:rPr>
              <a:t>LOD: Limit of Detection</a:t>
            </a:r>
          </a:p>
          <a:p>
            <a:pPr>
              <a:defRPr/>
            </a:pPr>
            <a:r>
              <a:rPr lang="en-US" dirty="0">
                <a:solidFill>
                  <a:srgbClr val="000000"/>
                </a:solidFill>
              </a:rPr>
              <a:t>LLOQ: Lower Limit of Quantitation</a:t>
            </a:r>
          </a:p>
          <a:p>
            <a:pPr>
              <a:defRPr/>
            </a:pPr>
            <a:r>
              <a:rPr lang="en-US" dirty="0">
                <a:solidFill>
                  <a:srgbClr val="000000"/>
                </a:solidFill>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a:defRPr/>
            </a:pPr>
            <a:fld id="{2478C43F-88CF-4424-804A-ED6750EF35D1}" type="slidenum">
              <a:rPr lang="en-US" b="0">
                <a:solidFill>
                  <a:srgbClr val="000000"/>
                </a:solidFill>
              </a:rPr>
              <a:pPr>
                <a:defRPr/>
              </a:pPr>
              <a:t>55</a:t>
            </a:fld>
            <a:endParaRPr lang="en-US" b="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209085" y="1837630"/>
            <a:ext cx="9773829" cy="1938992"/>
          </a:xfrm>
          <a:prstGeom prst="rect">
            <a:avLst/>
          </a:prstGeom>
          <a:noFill/>
        </p:spPr>
        <p:txBody>
          <a:bodyPr wrap="none" rtlCol="0">
            <a:spAutoFit/>
          </a:bodyPr>
          <a:lstStyle/>
          <a:p>
            <a:pPr marL="457200" indent="-457200">
              <a:buFont typeface="Arial" panose="020B0604020202020204" pitchFamily="34" charset="0"/>
              <a:buChar char="•"/>
            </a:pPr>
            <a:r>
              <a:rPr lang="en-US" sz="4000" dirty="0"/>
              <a:t>What is does it mean to be quantitative?</a:t>
            </a:r>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a:xfrm>
            <a:off x="838200" y="175499"/>
            <a:ext cx="10515600" cy="1325563"/>
          </a:xfrm>
        </p:spPr>
        <p:txBody>
          <a:bodyPr>
            <a:normAutofit/>
          </a:bodyPr>
          <a:lstStyle/>
          <a:p>
            <a:pPr algn="ctr"/>
            <a:r>
              <a:rPr lang="en-US" dirty="0"/>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752600" y="1894908"/>
            <a:ext cx="4596585" cy="4434646"/>
          </a:xfrm>
        </p:spPr>
      </p:pic>
      <p:sp>
        <p:nvSpPr>
          <p:cNvPr id="4" name="Slide Number Placeholder 3">
            <a:extLst>
              <a:ext uri="{FF2B5EF4-FFF2-40B4-BE49-F238E27FC236}">
                <a16:creationId xmlns:a16="http://schemas.microsoft.com/office/drawing/2014/main" id="{85394456-4BF4-40C5-968E-E97C9CD135A2}"/>
              </a:ext>
            </a:extLst>
          </p:cNvPr>
          <p:cNvSpPr>
            <a:spLocks noGrp="1"/>
          </p:cNvSpPr>
          <p:nvPr>
            <p:ph type="sldNum" sz="quarter" idx="12"/>
          </p:nvPr>
        </p:nvSpPr>
        <p:spPr/>
        <p:txBody>
          <a:bodyPr/>
          <a:lstStyle/>
          <a:p>
            <a:pPr defTabSz="514350"/>
            <a:fld id="{DC3F01F0-D045-4AE3-A4B6-A917C38FC66C}" type="slidenum">
              <a:rPr lang="en-US">
                <a:solidFill>
                  <a:prstClr val="black">
                    <a:tint val="75000"/>
                  </a:prstClr>
                </a:solidFill>
                <a:latin typeface="Arial"/>
                <a:cs typeface="Arial" charset="0"/>
              </a:rPr>
              <a:pPr defTabSz="514350"/>
              <a:t>56</a:t>
            </a:fld>
            <a:endParaRPr lang="en-US">
              <a:solidFill>
                <a:prstClr val="black">
                  <a:tint val="75000"/>
                </a:prstClr>
              </a:solidFill>
              <a:latin typeface="Arial"/>
              <a:cs typeface="Arial" charset="0"/>
            </a:endParaRPr>
          </a:p>
        </p:txBody>
      </p:sp>
      <p:sp>
        <p:nvSpPr>
          <p:cNvPr id="7" name="Isosceles Triangle 6">
            <a:extLst>
              <a:ext uri="{FF2B5EF4-FFF2-40B4-BE49-F238E27FC236}">
                <a16:creationId xmlns:a16="http://schemas.microsoft.com/office/drawing/2014/main" id="{DC3CE0E6-F796-4607-A94F-4E3D14D6667C}"/>
              </a:ext>
            </a:extLst>
          </p:cNvPr>
          <p:cNvSpPr/>
          <p:nvPr/>
        </p:nvSpPr>
        <p:spPr>
          <a:xfrm rot="16453277">
            <a:off x="5347948" y="3820851"/>
            <a:ext cx="1226684" cy="2261797"/>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7083924" y="2213538"/>
            <a:ext cx="2140646" cy="1898693"/>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6200000">
            <a:off x="5043290" y="1533311"/>
            <a:ext cx="1188344" cy="2892924"/>
          </a:xfrm>
          <a:prstGeom prst="triangle">
            <a:avLst>
              <a:gd name="adj" fmla="val 37810"/>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7086599" y="4423610"/>
            <a:ext cx="2140645" cy="1898694"/>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dirty="0"/>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p:txBody>
          <a:bodyPr>
            <a:normAutofit/>
          </a:bodyPr>
          <a:lstStyle/>
          <a:p>
            <a:pPr marL="0" indent="0">
              <a:buNone/>
            </a:pPr>
            <a:r>
              <a:rPr lang="en-US" sz="2400" dirty="0"/>
              <a:t>Purpose of signal calibration</a:t>
            </a:r>
          </a:p>
          <a:p>
            <a:r>
              <a:rPr lang="en-US" sz="2400" dirty="0"/>
              <a:t>Placing signal on the same scale</a:t>
            </a:r>
          </a:p>
          <a:p>
            <a:r>
              <a:rPr lang="en-US" sz="2400" dirty="0"/>
              <a:t>Often the scale is arbitrary</a:t>
            </a:r>
          </a:p>
          <a:p>
            <a:pPr lvl="1"/>
            <a:r>
              <a:rPr lang="en-US" sz="1800" dirty="0"/>
              <a:t>Kilogram = mass of a liter of water at freezing point</a:t>
            </a:r>
          </a:p>
          <a:p>
            <a:pPr lvl="1"/>
            <a:r>
              <a:rPr lang="en-US" sz="1800" dirty="0"/>
              <a:t>Meter = 1/10,000,000 the distance from the equator to the north pole</a:t>
            </a:r>
          </a:p>
          <a:p>
            <a:pPr lvl="1"/>
            <a:r>
              <a:rPr lang="en-US" sz="1800" dirty="0"/>
              <a:t>Pee dee </a:t>
            </a:r>
            <a:r>
              <a:rPr lang="en-US" sz="1800" dirty="0" err="1"/>
              <a:t>belomnite</a:t>
            </a:r>
            <a:r>
              <a:rPr lang="en-US" sz="1800" dirty="0"/>
              <a:t> (PDB) = reference for 13C, fossil found in </a:t>
            </a:r>
            <a:r>
              <a:rPr lang="en-US" sz="1800" dirty="0" err="1"/>
              <a:t>Peedee</a:t>
            </a:r>
            <a:r>
              <a:rPr lang="en-US" sz="1800" dirty="0"/>
              <a:t> Formation in South Carolina</a:t>
            </a:r>
          </a:p>
          <a:p>
            <a:pPr lvl="1"/>
            <a:r>
              <a:rPr lang="en-US" sz="1800" dirty="0"/>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76" y="2396261"/>
            <a:ext cx="6747248" cy="281135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58</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marL="455924" lvl="1" indent="0">
              <a:buNone/>
            </a:pPr>
            <a:endParaRPr lang="en-US" sz="3200" dirty="0"/>
          </a:p>
        </p:txBody>
      </p:sp>
    </p:spTree>
    <p:extLst>
      <p:ext uri="{BB962C8B-B14F-4D97-AF65-F5344CB8AC3E}">
        <p14:creationId xmlns:p14="http://schemas.microsoft.com/office/powerpoint/2010/main" val="33511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dirty="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59</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1" y="4970463"/>
            <a:ext cx="1812925" cy="368300"/>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813719" y="2775744"/>
            <a:ext cx="2838450" cy="369888"/>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505200" cy="3522663"/>
            <a:chOff x="2286000" y="838200"/>
            <a:chExt cx="3505691" cy="3522030"/>
          </a:xfrm>
        </p:grpSpPr>
        <p:sp>
          <p:nvSpPr>
            <p:cNvPr id="32780"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1" y="55530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t>LOD: Limit of Detection</a:t>
            </a:r>
          </a:p>
          <a:p>
            <a:pPr>
              <a:defRPr/>
            </a:pPr>
            <a:r>
              <a:rPr lang="en-US" dirty="0"/>
              <a:t>LLOQ: Lower Limit of Quantitation</a:t>
            </a:r>
          </a:p>
          <a:p>
            <a:pPr>
              <a:defRPr/>
            </a:pPr>
            <a:r>
              <a:rPr lang="en-US" dirty="0"/>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3354388" y="347663"/>
            <a:ext cx="541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Autoantibody Interference</a:t>
            </a:r>
          </a:p>
        </p:txBody>
      </p:sp>
      <p:sp>
        <p:nvSpPr>
          <p:cNvPr id="207875" name="Text Box 3"/>
          <p:cNvSpPr txBox="1">
            <a:spLocks noChangeArrowheads="1"/>
          </p:cNvSpPr>
          <p:nvPr/>
        </p:nvSpPr>
        <p:spPr bwMode="auto">
          <a:xfrm>
            <a:off x="2438400" y="160020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400">
                <a:solidFill>
                  <a:srgbClr val="000000"/>
                </a:solidFill>
              </a:rPr>
              <a:t>Autoantibodies can sequester antigen away from</a:t>
            </a:r>
            <a:br>
              <a:rPr lang="en-US" sz="2400">
                <a:solidFill>
                  <a:srgbClr val="000000"/>
                </a:solidFill>
              </a:rPr>
            </a:br>
            <a:r>
              <a:rPr lang="en-US" sz="2400">
                <a:solidFill>
                  <a:srgbClr val="000000"/>
                </a:solidFill>
              </a:rPr>
              <a:t>detectable complexes</a:t>
            </a:r>
          </a:p>
        </p:txBody>
      </p:sp>
      <p:pic>
        <p:nvPicPr>
          <p:cNvPr id="207876" name="Picture 4" descr="autoantibod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668589"/>
            <a:ext cx="61722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07877" name="Text Box 5"/>
          <p:cNvSpPr txBox="1">
            <a:spLocks noChangeArrowheads="1"/>
          </p:cNvSpPr>
          <p:nvPr/>
        </p:nvSpPr>
        <p:spPr bwMode="auto">
          <a:xfrm>
            <a:off x="2743200" y="60198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Falsely negative results with sandwich assays</a:t>
            </a:r>
          </a:p>
        </p:txBody>
      </p:sp>
    </p:spTree>
    <p:extLst>
      <p:ext uri="{BB962C8B-B14F-4D97-AF65-F5344CB8AC3E}">
        <p14:creationId xmlns:p14="http://schemas.microsoft.com/office/powerpoint/2010/main" val="1786501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60</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a:buFont typeface="Arial" panose="020B0604020202020204" pitchFamily="34" charset="0"/>
              <a:buChar char="•"/>
            </a:pPr>
            <a:r>
              <a:rPr lang="en-US" sz="4000" dirty="0"/>
              <a:t>Design an approach to confirm linearity and LLOQ for peptides in a complex matrix?</a:t>
            </a:r>
          </a:p>
          <a:p>
            <a:pPr lvl="1">
              <a:buFont typeface="Arial" panose="020B0604020202020204" pitchFamily="34" charset="0"/>
              <a:buChar char="•"/>
            </a:pPr>
            <a:r>
              <a:rPr lang="en-US" sz="3200" dirty="0"/>
              <a:t>Assume you have &lt; 50 peptides in your assay.</a:t>
            </a:r>
          </a:p>
          <a:p>
            <a:pPr lvl="1">
              <a:buFont typeface="Arial" panose="020B0604020202020204" pitchFamily="34" charset="0"/>
              <a:buChar char="•"/>
            </a:pPr>
            <a:r>
              <a:rPr lang="en-US" sz="3200" dirty="0"/>
              <a:t>Assume you have &gt;1000 peptides in your assay?</a:t>
            </a:r>
          </a:p>
          <a:p>
            <a:pPr marL="455924" lvl="1" indent="0">
              <a:buNone/>
            </a:pPr>
            <a:endParaRPr lang="en-US" sz="3200" dirty="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p:txBody>
          <a:bodyPr/>
          <a:lstStyle/>
          <a:p>
            <a:r>
              <a:rPr lang="en-US" dirty="0"/>
              <a:t>Matched Matrix Dilution Curves</a:t>
            </a:r>
          </a:p>
        </p:txBody>
      </p:sp>
      <p:sp>
        <p:nvSpPr>
          <p:cNvPr id="3" name="Slide Number Placeholder 2">
            <a:extLst>
              <a:ext uri="{FF2B5EF4-FFF2-40B4-BE49-F238E27FC236}">
                <a16:creationId xmlns:a16="http://schemas.microsoft.com/office/drawing/2014/main" id="{42C935C9-5F52-4EB7-8714-918EBBB3077B}"/>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61</a:t>
            </a:fld>
            <a:endParaRPr lang="en-US" sz="900" dirty="0">
              <a:solidFill>
                <a:prstClr val="black">
                  <a:tint val="75000"/>
                </a:prstClr>
              </a:solidFill>
              <a:latin typeface="Book Antiqua"/>
            </a:endParaRP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737614" y="1828800"/>
            <a:ext cx="5847419" cy="22564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918"/>
          <a:stretch/>
        </p:blipFill>
        <p:spPr bwMode="auto">
          <a:xfrm>
            <a:off x="7696200" y="1295400"/>
            <a:ext cx="3199662" cy="48382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990600" y="4506969"/>
            <a:ext cx="3956688" cy="12003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i="1" dirty="0"/>
              <a:t>Building on:</a:t>
            </a:r>
            <a:br>
              <a:rPr lang="en-US" sz="2400" dirty="0"/>
            </a:br>
            <a:r>
              <a:rPr lang="en-US" sz="2400" dirty="0"/>
              <a:t>Grant and Hoofnagle, Clin Chem 2014</a:t>
            </a:r>
          </a:p>
        </p:txBody>
      </p:sp>
      <p:sp>
        <p:nvSpPr>
          <p:cNvPr id="4" name="TextBox 3">
            <a:extLst>
              <a:ext uri="{FF2B5EF4-FFF2-40B4-BE49-F238E27FC236}">
                <a16:creationId xmlns:a16="http://schemas.microsoft.com/office/drawing/2014/main" id="{6CDFEF97-862C-44B0-8C75-E5A01B5355A4}"/>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p:txBody>
          <a:bodyPr>
            <a:normAutofit/>
          </a:bodyPr>
          <a:lstStyle/>
          <a:p>
            <a:r>
              <a:rPr lang="en-US" sz="3200" dirty="0"/>
              <a:t>Not all Peptides are Equal Quantitative Proxies for a Protein</a:t>
            </a:r>
          </a:p>
        </p:txBody>
      </p:sp>
      <p:sp>
        <p:nvSpPr>
          <p:cNvPr id="3" name="Slide Number Placeholder 2">
            <a:extLst>
              <a:ext uri="{FF2B5EF4-FFF2-40B4-BE49-F238E27FC236}">
                <a16:creationId xmlns:a16="http://schemas.microsoft.com/office/drawing/2014/main" id="{0966CEBC-193C-499A-9A34-AC9D14F7677C}"/>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62</a:t>
            </a:fld>
            <a:endParaRPr lang="en-US" sz="900" dirty="0">
              <a:solidFill>
                <a:prstClr val="black">
                  <a:tint val="75000"/>
                </a:prstClr>
              </a:solidFill>
              <a:latin typeface="Book Antiqua"/>
            </a:endParaRP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502" r="50000"/>
          <a:stretch/>
        </p:blipFill>
        <p:spPr>
          <a:xfrm>
            <a:off x="2133600" y="1447800"/>
            <a:ext cx="7543800" cy="4401136"/>
          </a:xfrm>
          <a:prstGeom prst="rect">
            <a:avLst/>
          </a:prstGeom>
        </p:spPr>
      </p:pic>
      <p:sp>
        <p:nvSpPr>
          <p:cNvPr id="5" name="TextBox 4">
            <a:extLst>
              <a:ext uri="{FF2B5EF4-FFF2-40B4-BE49-F238E27FC236}">
                <a16:creationId xmlns:a16="http://schemas.microsoft.com/office/drawing/2014/main" id="{9B479709-7995-41B2-8C2F-848B82BFAE45}"/>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029604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4F7B-C7FB-4F00-A6D2-8AAE973CA1A1}"/>
              </a:ext>
            </a:extLst>
          </p:cNvPr>
          <p:cNvSpPr>
            <a:spLocks noGrp="1"/>
          </p:cNvSpPr>
          <p:nvPr>
            <p:ph type="title"/>
          </p:nvPr>
        </p:nvSpPr>
        <p:spPr/>
        <p:txBody>
          <a:bodyPr/>
          <a:lstStyle/>
          <a:p>
            <a:r>
              <a:rPr lang="en-US" dirty="0"/>
              <a:t>Two other ways we can think of</a:t>
            </a:r>
          </a:p>
        </p:txBody>
      </p:sp>
      <p:sp>
        <p:nvSpPr>
          <p:cNvPr id="3" name="Content Placeholder 2">
            <a:extLst>
              <a:ext uri="{FF2B5EF4-FFF2-40B4-BE49-F238E27FC236}">
                <a16:creationId xmlns:a16="http://schemas.microsoft.com/office/drawing/2014/main" id="{0148FF80-979A-4F90-ACD9-ED6DFAD3F544}"/>
              </a:ext>
            </a:extLst>
          </p:cNvPr>
          <p:cNvSpPr>
            <a:spLocks noGrp="1"/>
          </p:cNvSpPr>
          <p:nvPr>
            <p:ph sz="quarter" idx="1"/>
          </p:nvPr>
        </p:nvSpPr>
        <p:spPr/>
        <p:txBody>
          <a:bodyPr>
            <a:normAutofit/>
          </a:bodyPr>
          <a:lstStyle/>
          <a:p>
            <a:r>
              <a:rPr lang="en-US" sz="4000" dirty="0"/>
              <a:t>Take two samples with extremes in the signal measured from a discovery experiment</a:t>
            </a:r>
          </a:p>
          <a:p>
            <a:pPr lvl="1"/>
            <a:r>
              <a:rPr lang="en-US" sz="3200" dirty="0"/>
              <a:t>Mix samples in different ratios and demonstrate that there is a linear response between the extremes</a:t>
            </a:r>
          </a:p>
          <a:p>
            <a:pPr lvl="1"/>
            <a:endParaRPr lang="en-US" sz="3200" dirty="0"/>
          </a:p>
          <a:p>
            <a:r>
              <a:rPr lang="en-US" sz="4000" dirty="0"/>
              <a:t>Method of standard addition</a:t>
            </a:r>
          </a:p>
        </p:txBody>
      </p:sp>
    </p:spTree>
    <p:extLst>
      <p:ext uri="{BB962C8B-B14F-4D97-AF65-F5344CB8AC3E}">
        <p14:creationId xmlns:p14="http://schemas.microsoft.com/office/powerpoint/2010/main" val="3575257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2286000"/>
            <a:ext cx="8991600" cy="1676399"/>
          </a:xfrm>
        </p:spPr>
        <p:txBody>
          <a:bodyPr>
            <a:noAutofit/>
          </a:bodyPr>
          <a:lstStyle/>
          <a:p>
            <a:pPr algn="ctr" eaLnBrk="1" hangingPunct="1"/>
            <a:r>
              <a:rPr lang="en-US" sz="5400" dirty="0">
                <a:solidFill>
                  <a:schemeClr val="tx1"/>
                </a:solidFill>
              </a:rPr>
              <a:t>A key reminder: </a:t>
            </a:r>
            <a:r>
              <a:rPr lang="en-US" sz="5400" b="0" dirty="0">
                <a:solidFill>
                  <a:schemeClr val="tx1"/>
                </a:solidFill>
              </a:rPr>
              <a:t>We measure peptides and not proteins.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 name="TextBox 1">
            <a:extLst>
              <a:ext uri="{FF2B5EF4-FFF2-40B4-BE49-F238E27FC236}">
                <a16:creationId xmlns:a16="http://schemas.microsoft.com/office/drawing/2014/main" id="{1FE490BD-731B-47AB-B01F-4727BC055D22}"/>
              </a:ext>
            </a:extLst>
          </p:cNvPr>
          <p:cNvSpPr txBox="1"/>
          <p:nvPr/>
        </p:nvSpPr>
        <p:spPr>
          <a:xfrm>
            <a:off x="8839200"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3123851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grpSp>
        <p:nvGrpSpPr>
          <p:cNvPr id="4" name="Group 3">
            <a:extLst>
              <a:ext uri="{FF2B5EF4-FFF2-40B4-BE49-F238E27FC236}">
                <a16:creationId xmlns:a16="http://schemas.microsoft.com/office/drawing/2014/main" id="{4C3516C1-7CC7-44D3-8377-E385B7E5B6AD}"/>
              </a:ext>
            </a:extLst>
          </p:cNvPr>
          <p:cNvGrpSpPr/>
          <p:nvPr/>
        </p:nvGrpSpPr>
        <p:grpSpPr>
          <a:xfrm>
            <a:off x="396949" y="990600"/>
            <a:ext cx="2062716" cy="5600631"/>
            <a:chOff x="1389321" y="990600"/>
            <a:chExt cx="2062716" cy="5600631"/>
          </a:xfrm>
        </p:grpSpPr>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453"/>
            <a:stretch/>
          </p:blipFill>
          <p:spPr bwMode="auto">
            <a:xfrm>
              <a:off x="1389321" y="990600"/>
              <a:ext cx="1935126" cy="5600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E79113-1F10-4F02-9C3E-B4E2CB0C2322}"/>
                </a:ext>
              </a:extLst>
            </p:cNvPr>
            <p:cNvSpPr/>
            <p:nvPr/>
          </p:nvSpPr>
          <p:spPr>
            <a:xfrm>
              <a:off x="3083442" y="3429000"/>
              <a:ext cx="368595" cy="9161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3332B2BC-C32D-4EAB-8D0A-6C2B97B1BCAB}"/>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757435268"/>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81"/>
          <a:stretch/>
        </p:blipFill>
        <p:spPr bwMode="auto">
          <a:xfrm>
            <a:off x="389860" y="990600"/>
            <a:ext cx="6081824" cy="5600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F2EDD-E2D2-4373-A204-C70831DD59F5}"/>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221106912"/>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1" y="976424"/>
            <a:ext cx="8980967" cy="5600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2D6EC0F-9034-48E3-8F1A-488B9672D81C}"/>
              </a:ext>
            </a:extLst>
          </p:cNvPr>
          <p:cNvPicPr>
            <a:picLocks noChangeAspect="1"/>
          </p:cNvPicPr>
          <p:nvPr/>
        </p:nvPicPr>
        <p:blipFill>
          <a:blip r:embed="rId4"/>
          <a:stretch>
            <a:fillRect/>
          </a:stretch>
        </p:blipFill>
        <p:spPr>
          <a:xfrm>
            <a:off x="9622392" y="2941674"/>
            <a:ext cx="2340419" cy="1995786"/>
          </a:xfrm>
          <a:prstGeom prst="rect">
            <a:avLst/>
          </a:prstGeom>
        </p:spPr>
      </p:pic>
      <p:sp>
        <p:nvSpPr>
          <p:cNvPr id="5" name="TextBox 4">
            <a:extLst>
              <a:ext uri="{FF2B5EF4-FFF2-40B4-BE49-F238E27FC236}">
                <a16:creationId xmlns:a16="http://schemas.microsoft.com/office/drawing/2014/main" id="{1ED14FAA-4606-42D9-8A1B-AB4B6E803EC3}"/>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120242893"/>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0" name="TextBox 9">
            <a:extLst>
              <a:ext uri="{FF2B5EF4-FFF2-40B4-BE49-F238E27FC236}">
                <a16:creationId xmlns:a16="http://schemas.microsoft.com/office/drawing/2014/main" id="{8161E336-2936-4F33-94CE-25D9D3951C96}"/>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pic>
        <p:nvPicPr>
          <p:cNvPr id="7" name="Picture 6" descr="A picture containing sitting, room, table, red&#10;&#10;Description automatically generated">
            <a:extLst>
              <a:ext uri="{FF2B5EF4-FFF2-40B4-BE49-F238E27FC236}">
                <a16:creationId xmlns:a16="http://schemas.microsoft.com/office/drawing/2014/main" id="{9526445F-5099-40B9-B17C-AA9EA9A96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spTree>
    <p:extLst>
      <p:ext uri="{BB962C8B-B14F-4D97-AF65-F5344CB8AC3E}">
        <p14:creationId xmlns:p14="http://schemas.microsoft.com/office/powerpoint/2010/main" val="3540523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itting, room, table, red&#10;&#10;Description automatically generated">
            <a:extLst>
              <a:ext uri="{FF2B5EF4-FFF2-40B4-BE49-F238E27FC236}">
                <a16:creationId xmlns:a16="http://schemas.microsoft.com/office/drawing/2014/main" id="{23FEC0ED-AC5B-45E0-B323-9D370EECE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16EE6BE-F9C9-4E30-9EFC-1EC4F0E81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152" y="1707419"/>
            <a:ext cx="6844560" cy="3719870"/>
          </a:xfrm>
          <a:prstGeom prst="rect">
            <a:avLst/>
          </a:prstGeom>
        </p:spPr>
      </p:pic>
      <p:sp>
        <p:nvSpPr>
          <p:cNvPr id="10" name="TextBox 9">
            <a:extLst>
              <a:ext uri="{FF2B5EF4-FFF2-40B4-BE49-F238E27FC236}">
                <a16:creationId xmlns:a16="http://schemas.microsoft.com/office/drawing/2014/main" id="{371BF7C6-ACF3-426C-98A9-DD361B3A3822}"/>
              </a:ext>
            </a:extLst>
          </p:cNvPr>
          <p:cNvSpPr txBox="1"/>
          <p:nvPr/>
        </p:nvSpPr>
        <p:spPr>
          <a:xfrm>
            <a:off x="6467974" y="5571585"/>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3" name="TextBox 12">
            <a:extLst>
              <a:ext uri="{FF2B5EF4-FFF2-40B4-BE49-F238E27FC236}">
                <a16:creationId xmlns:a16="http://schemas.microsoft.com/office/drawing/2014/main" id="{4257FC5C-E59F-4EED-AB49-F42636006F49}"/>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spTree>
    <p:extLst>
      <p:ext uri="{BB962C8B-B14F-4D97-AF65-F5344CB8AC3E}">
        <p14:creationId xmlns:p14="http://schemas.microsoft.com/office/powerpoint/2010/main" val="257141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1295400" y="1371600"/>
            <a:ext cx="9906000"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66738" algn="l"/>
              </a:tabLst>
              <a:defRPr>
                <a:solidFill>
                  <a:schemeClr val="tx1"/>
                </a:solidFill>
                <a:latin typeface="Arial" charset="0"/>
                <a:cs typeface="Arial" charset="0"/>
              </a:defRPr>
            </a:lvl1pPr>
            <a:lvl2pPr>
              <a:tabLst>
                <a:tab pos="566738" algn="l"/>
              </a:tabLst>
              <a:defRPr>
                <a:solidFill>
                  <a:schemeClr val="tx1"/>
                </a:solidFill>
                <a:latin typeface="Arial" charset="0"/>
                <a:cs typeface="Arial" charset="0"/>
              </a:defRPr>
            </a:lvl2pPr>
            <a:lvl3pPr>
              <a:tabLst>
                <a:tab pos="566738" algn="l"/>
              </a:tabLst>
              <a:defRPr>
                <a:solidFill>
                  <a:schemeClr val="tx1"/>
                </a:solidFill>
                <a:latin typeface="Arial" charset="0"/>
                <a:cs typeface="Arial" charset="0"/>
              </a:defRPr>
            </a:lvl3pPr>
            <a:lvl4pPr>
              <a:tabLst>
                <a:tab pos="566738" algn="l"/>
              </a:tabLst>
              <a:defRPr>
                <a:solidFill>
                  <a:schemeClr val="tx1"/>
                </a:solidFill>
                <a:latin typeface="Arial" charset="0"/>
                <a:cs typeface="Arial" charset="0"/>
              </a:defRPr>
            </a:lvl4pPr>
            <a:lvl5pPr>
              <a:tabLst>
                <a:tab pos="566738" algn="l"/>
              </a:tabLst>
              <a:defRPr>
                <a:solidFill>
                  <a:schemeClr val="tx1"/>
                </a:solidFill>
                <a:latin typeface="Arial" charset="0"/>
                <a:cs typeface="Arial" charset="0"/>
              </a:defRPr>
            </a:lvl5pPr>
            <a:lvl6pPr fontAlgn="base">
              <a:spcBef>
                <a:spcPct val="0"/>
              </a:spcBef>
              <a:spcAft>
                <a:spcPct val="0"/>
              </a:spcAft>
              <a:tabLst>
                <a:tab pos="566738" algn="l"/>
              </a:tabLst>
              <a:defRPr>
                <a:solidFill>
                  <a:schemeClr val="tx1"/>
                </a:solidFill>
                <a:latin typeface="Arial" charset="0"/>
                <a:cs typeface="Arial" charset="0"/>
              </a:defRPr>
            </a:lvl6pPr>
            <a:lvl7pPr fontAlgn="base">
              <a:spcBef>
                <a:spcPct val="0"/>
              </a:spcBef>
              <a:spcAft>
                <a:spcPct val="0"/>
              </a:spcAft>
              <a:tabLst>
                <a:tab pos="566738" algn="l"/>
              </a:tabLst>
              <a:defRPr>
                <a:solidFill>
                  <a:schemeClr val="tx1"/>
                </a:solidFill>
                <a:latin typeface="Arial" charset="0"/>
                <a:cs typeface="Arial" charset="0"/>
              </a:defRPr>
            </a:lvl7pPr>
            <a:lvl8pPr fontAlgn="base">
              <a:spcBef>
                <a:spcPct val="0"/>
              </a:spcBef>
              <a:spcAft>
                <a:spcPct val="0"/>
              </a:spcAft>
              <a:tabLst>
                <a:tab pos="566738" algn="l"/>
              </a:tabLst>
              <a:defRPr>
                <a:solidFill>
                  <a:schemeClr val="tx1"/>
                </a:solidFill>
                <a:latin typeface="Arial" charset="0"/>
                <a:cs typeface="Arial" charset="0"/>
              </a:defRPr>
            </a:lvl8pPr>
            <a:lvl9pPr fontAlgn="base">
              <a:spcBef>
                <a:spcPct val="0"/>
              </a:spcBef>
              <a:spcAft>
                <a:spcPct val="0"/>
              </a:spcAft>
              <a:tabLst>
                <a:tab pos="566738" algn="l"/>
              </a:tabLst>
              <a:defRPr>
                <a:solidFill>
                  <a:schemeClr val="tx1"/>
                </a:solidFill>
                <a:latin typeface="Arial" charset="0"/>
                <a:cs typeface="Arial" charset="0"/>
              </a:defRPr>
            </a:lvl9pPr>
          </a:lstStyle>
          <a:p>
            <a:pPr>
              <a:defRPr/>
            </a:pPr>
            <a:r>
              <a:rPr lang="en-US" sz="3200" b="1" dirty="0">
                <a:solidFill>
                  <a:srgbClr val="000000"/>
                </a:solidFill>
              </a:rPr>
              <a:t>Direct detection of analyte by mass spectrometry</a:t>
            </a:r>
          </a:p>
          <a:p>
            <a:pPr>
              <a:defRPr/>
            </a:pPr>
            <a:r>
              <a:rPr lang="en-US" sz="3200" dirty="0">
                <a:solidFill>
                  <a:srgbClr val="000000"/>
                </a:solidFill>
              </a:rPr>
              <a:t>	Interlaboratory calibration</a:t>
            </a:r>
          </a:p>
          <a:p>
            <a:pPr>
              <a:spcAft>
                <a:spcPct val="40000"/>
              </a:spcAft>
              <a:defRPr/>
            </a:pPr>
            <a:r>
              <a:rPr lang="en-US" sz="3200" dirty="0">
                <a:solidFill>
                  <a:srgbClr val="000000"/>
                </a:solidFill>
              </a:rPr>
              <a:t>	Improved specificity</a:t>
            </a:r>
          </a:p>
          <a:p>
            <a:pPr>
              <a:defRPr/>
            </a:pPr>
            <a:r>
              <a:rPr lang="en-US" sz="3200" b="1" dirty="0">
                <a:solidFill>
                  <a:srgbClr val="000000"/>
                </a:solidFill>
              </a:rPr>
              <a:t>No sandwiches formed</a:t>
            </a:r>
          </a:p>
          <a:p>
            <a:pPr>
              <a:defRPr/>
            </a:pPr>
            <a:r>
              <a:rPr lang="en-US" sz="3200" dirty="0">
                <a:solidFill>
                  <a:srgbClr val="000000"/>
                </a:solidFill>
              </a:rPr>
              <a:t>	No hook effect</a:t>
            </a:r>
          </a:p>
          <a:p>
            <a:pPr>
              <a:spcAft>
                <a:spcPct val="40000"/>
              </a:spcAft>
              <a:defRPr/>
            </a:pPr>
            <a:r>
              <a:rPr lang="en-US" sz="3200" dirty="0">
                <a:solidFill>
                  <a:srgbClr val="000000"/>
                </a:solidFill>
              </a:rPr>
              <a:t>	Saturation of signal – plateau of calibration curve</a:t>
            </a:r>
          </a:p>
          <a:p>
            <a:pPr>
              <a:defRPr/>
            </a:pPr>
            <a:r>
              <a:rPr lang="en-US" sz="3200" b="1" dirty="0">
                <a:solidFill>
                  <a:srgbClr val="000000"/>
                </a:solidFill>
              </a:rPr>
              <a:t>Digestion of all proteins</a:t>
            </a:r>
          </a:p>
          <a:p>
            <a:pPr>
              <a:defRPr/>
            </a:pPr>
            <a:r>
              <a:rPr lang="en-US" sz="3200" dirty="0">
                <a:solidFill>
                  <a:srgbClr val="000000"/>
                </a:solidFill>
              </a:rPr>
              <a:t>	Destroy autoantibodies</a:t>
            </a:r>
          </a:p>
        </p:txBody>
      </p:sp>
      <p:sp>
        <p:nvSpPr>
          <p:cNvPr id="2" name="Title 1">
            <a:extLst>
              <a:ext uri="{FF2B5EF4-FFF2-40B4-BE49-F238E27FC236}">
                <a16:creationId xmlns:a16="http://schemas.microsoft.com/office/drawing/2014/main" id="{BBB39906-6302-44AE-AFF2-774832F1CF63}"/>
              </a:ext>
            </a:extLst>
          </p:cNvPr>
          <p:cNvSpPr>
            <a:spLocks noGrp="1"/>
          </p:cNvSpPr>
          <p:nvPr>
            <p:ph type="title"/>
          </p:nvPr>
        </p:nvSpPr>
        <p:spPr/>
        <p:txBody>
          <a:bodyPr>
            <a:normAutofit/>
          </a:bodyPr>
          <a:lstStyle/>
          <a:p>
            <a:r>
              <a:rPr lang="en-US" dirty="0"/>
              <a:t>Mass Spectrometry: </a:t>
            </a:r>
            <a:r>
              <a:rPr lang="en-US" i="1" dirty="0"/>
              <a:t>A Potential Solution</a:t>
            </a:r>
          </a:p>
        </p:txBody>
      </p:sp>
    </p:spTree>
    <p:extLst>
      <p:ext uri="{BB962C8B-B14F-4D97-AF65-F5344CB8AC3E}">
        <p14:creationId xmlns:p14="http://schemas.microsoft.com/office/powerpoint/2010/main" val="21486824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7519" y="1307369"/>
            <a:ext cx="53161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SCG2 (secretogranin-2) in cerebrospinal fluid</a:t>
            </a:r>
          </a:p>
        </p:txBody>
      </p:sp>
      <p:sp>
        <p:nvSpPr>
          <p:cNvPr id="18" name="TextBox 17">
            <a:extLst>
              <a:ext uri="{FF2B5EF4-FFF2-40B4-BE49-F238E27FC236}">
                <a16:creationId xmlns:a16="http://schemas.microsoft.com/office/drawing/2014/main" id="{371BF7C6-ACF3-426C-98A9-DD361B3A3822}"/>
              </a:ext>
            </a:extLst>
          </p:cNvPr>
          <p:cNvSpPr txBox="1"/>
          <p:nvPr/>
        </p:nvSpPr>
        <p:spPr>
          <a:xfrm>
            <a:off x="6488998" y="5565489"/>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19" name="TextBox 18">
            <a:extLst>
              <a:ext uri="{FF2B5EF4-FFF2-40B4-BE49-F238E27FC236}">
                <a16:creationId xmlns:a16="http://schemas.microsoft.com/office/drawing/2014/main" id="{371BF7C6-ACF3-426C-98A9-DD361B3A3822}"/>
              </a:ext>
            </a:extLst>
          </p:cNvPr>
          <p:cNvSpPr txBox="1"/>
          <p:nvPr/>
        </p:nvSpPr>
        <p:spPr>
          <a:xfrm>
            <a:off x="1166604" y="5550631"/>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11" name="TextBox 10">
            <a:extLst>
              <a:ext uri="{FF2B5EF4-FFF2-40B4-BE49-F238E27FC236}">
                <a16:creationId xmlns:a16="http://schemas.microsoft.com/office/drawing/2014/main" id="{2D1271C2-AFD4-4109-BAA5-686FBD92AC67}"/>
              </a:ext>
            </a:extLst>
          </p:cNvPr>
          <p:cNvSpPr txBox="1"/>
          <p:nvPr/>
        </p:nvSpPr>
        <p:spPr>
          <a:xfrm>
            <a:off x="420674" y="367146"/>
            <a:ext cx="113683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Summing to protein-level can mask interesting differences</a:t>
            </a:r>
          </a:p>
        </p:txBody>
      </p:sp>
      <p:pic>
        <p:nvPicPr>
          <p:cNvPr id="10" name="Picture 9">
            <a:extLst>
              <a:ext uri="{FF2B5EF4-FFF2-40B4-BE49-F238E27FC236}">
                <a16:creationId xmlns:a16="http://schemas.microsoft.com/office/drawing/2014/main" id="{7A984316-8272-4722-860A-41A9C4739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565" y="1676702"/>
            <a:ext cx="7023103" cy="3717672"/>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3E3480D5-1A19-422C-AC84-CE948806A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85" y="1676701"/>
            <a:ext cx="4074390" cy="3624182"/>
          </a:xfrm>
          <a:prstGeom prst="rect">
            <a:avLst/>
          </a:prstGeom>
        </p:spPr>
      </p:pic>
    </p:spTree>
    <p:extLst>
      <p:ext uri="{BB962C8B-B14F-4D97-AF65-F5344CB8AC3E}">
        <p14:creationId xmlns:p14="http://schemas.microsoft.com/office/powerpoint/2010/main" val="2055109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0CEAA4-C8F2-C9FB-8598-176384DB95CC}"/>
              </a:ext>
            </a:extLst>
          </p:cNvPr>
          <p:cNvSpPr txBox="1">
            <a:spLocks noChangeArrowheads="1"/>
          </p:cNvSpPr>
          <p:nvPr/>
        </p:nvSpPr>
        <p:spPr>
          <a:xfrm>
            <a:off x="1524000" y="2286000"/>
            <a:ext cx="8991600" cy="1676399"/>
          </a:xfrm>
          <a:prstGeom prst="rect">
            <a:avLst/>
          </a:prstGeom>
        </p:spPr>
        <p:txBody>
          <a:bodyPr vert="horz" lIns="91174" tIns="45589" rIns="91174" bIns="45589" rtlCol="0" anchor="ctr">
            <a:noAutofit/>
          </a:bodyPr>
          <a:lstStyle>
            <a:lvl1pPr algn="ctr" defTabSz="911843" rtl="0" eaLnBrk="1" latinLnBrk="0" hangingPunct="1">
              <a:spcBef>
                <a:spcPct val="0"/>
              </a:spcBef>
              <a:buNone/>
              <a:defRPr sz="4000" b="1" kern="1200">
                <a:solidFill>
                  <a:schemeClr val="bg1"/>
                </a:solidFill>
                <a:latin typeface="+mj-lt"/>
                <a:ea typeface="+mj-ea"/>
                <a:cs typeface="+mj-cs"/>
              </a:defRPr>
            </a:lvl1pPr>
          </a:lstStyle>
          <a:p>
            <a:pPr fontAlgn="auto">
              <a:spcAft>
                <a:spcPts val="0"/>
              </a:spcAft>
            </a:pPr>
            <a:r>
              <a:rPr lang="en-US" sz="5400" b="0" dirty="0">
                <a:solidFill>
                  <a:schemeClr val="tx1"/>
                </a:solidFill>
              </a:rPr>
              <a:t>Ways to improve the quantitative precision </a:t>
            </a:r>
          </a:p>
        </p:txBody>
      </p:sp>
    </p:spTree>
    <p:extLst>
      <p:ext uri="{BB962C8B-B14F-4D97-AF65-F5344CB8AC3E}">
        <p14:creationId xmlns:p14="http://schemas.microsoft.com/office/powerpoint/2010/main" val="4134528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405288" y="1"/>
            <a:ext cx="9948511" cy="874714"/>
          </a:xfrm>
        </p:spPr>
        <p:txBody>
          <a:bodyPr>
            <a:normAutofit fontScale="90000"/>
          </a:bodyPr>
          <a:lstStyle/>
          <a:p>
            <a:pPr eaLnBrk="1" hangingPunct="1"/>
            <a:r>
              <a:rPr lang="en-US" dirty="0"/>
              <a:t>Metabolically Labeling as an Internal Standard</a:t>
            </a:r>
          </a:p>
        </p:txBody>
      </p:sp>
      <p:grpSp>
        <p:nvGrpSpPr>
          <p:cNvPr id="2" name="Group 3"/>
          <p:cNvGrpSpPr>
            <a:grpSpLocks/>
          </p:cNvGrpSpPr>
          <p:nvPr/>
        </p:nvGrpSpPr>
        <p:grpSpPr bwMode="auto">
          <a:xfrm>
            <a:off x="1655763" y="1109664"/>
            <a:ext cx="8907462" cy="3641725"/>
            <a:chOff x="83" y="786"/>
            <a:chExt cx="5611" cy="2294"/>
          </a:xfrm>
        </p:grpSpPr>
        <p:sp>
          <p:nvSpPr>
            <p:cNvPr id="24599" name="Rectangle 4"/>
            <p:cNvSpPr>
              <a:spLocks noChangeArrowheads="1"/>
            </p:cNvSpPr>
            <p:nvPr/>
          </p:nvSpPr>
          <p:spPr bwMode="auto">
            <a:xfrm>
              <a:off x="83" y="786"/>
              <a:ext cx="5611" cy="2294"/>
            </a:xfrm>
            <a:prstGeom prst="rect">
              <a:avLst/>
            </a:prstGeom>
            <a:noFill/>
            <a:ln w="38100">
              <a:solidFill>
                <a:srgbClr val="FF9900"/>
              </a:solidFill>
              <a:prstDash val="dash"/>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00" name="Line 5"/>
            <p:cNvSpPr>
              <a:spLocks noChangeShapeType="1"/>
            </p:cNvSpPr>
            <p:nvPr/>
          </p:nvSpPr>
          <p:spPr bwMode="auto">
            <a:xfrm>
              <a:off x="2883" y="1841"/>
              <a:ext cx="10" cy="363"/>
            </a:xfrm>
            <a:prstGeom prst="line">
              <a:avLst/>
            </a:prstGeom>
            <a:noFill/>
            <a:ln w="57150">
              <a:solidFill>
                <a:schemeClr val="bg1"/>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82" name="Rectangle 7"/>
          <p:cNvSpPr>
            <a:spLocks noChangeArrowheads="1"/>
          </p:cNvSpPr>
          <p:nvPr/>
        </p:nvSpPr>
        <p:spPr bwMode="auto">
          <a:xfrm>
            <a:off x="1954213" y="1557339"/>
            <a:ext cx="8297862" cy="120173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83" name="Text Box 8"/>
          <p:cNvSpPr txBox="1">
            <a:spLocks noChangeArrowheads="1"/>
          </p:cNvSpPr>
          <p:nvPr/>
        </p:nvSpPr>
        <p:spPr bwMode="auto">
          <a:xfrm>
            <a:off x="3824289" y="609600"/>
            <a:ext cx="4232275" cy="457200"/>
          </a:xfrm>
          <a:prstGeom prst="rect">
            <a:avLst/>
          </a:prstGeom>
          <a:noFill/>
          <a:ln w="9525">
            <a:noFill/>
            <a:miter lim="800000"/>
            <a:headEnd/>
            <a:tailEnd/>
          </a:ln>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400" b="1" i="0" u="none" strike="noStrike" kern="1200" cap="none" spc="0" normalizeH="0" baseline="30000" noProof="0">
                <a:ln>
                  <a:noFill/>
                </a:ln>
                <a:solidFill>
                  <a:srgbClr val="FF0000"/>
                </a:solidFill>
                <a:effectLst/>
                <a:uLnTx/>
                <a:uFillTx/>
                <a:latin typeface="Calibri" panose="020F0502020204030204"/>
                <a:ea typeface="+mn-ea"/>
                <a:cs typeface="+mn-cs"/>
              </a:rPr>
              <a:t>15</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mn-cs"/>
              </a:rPr>
              <a:t>N</a:t>
            </a:r>
            <a:r>
              <a:rPr kumimoji="0" lang="en-US" sz="2400" b="1" i="0" u="none" strike="noStrike" kern="1200" cap="none" spc="0" normalizeH="0" baseline="0" noProof="0">
                <a:ln>
                  <a:noFill/>
                </a:ln>
                <a:solidFill>
                  <a:srgbClr val="00FFFF"/>
                </a:solidFill>
                <a:effectLst/>
                <a:uLnTx/>
                <a:uFillTx/>
                <a:latin typeface="Calibri" panose="020F0502020204030204"/>
                <a:ea typeface="+mn-ea"/>
                <a:cs typeface="+mn-cs"/>
              </a:rPr>
              <a:t> </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Enriched Media</a:t>
            </a:r>
          </a:p>
        </p:txBody>
      </p:sp>
      <p:sp>
        <p:nvSpPr>
          <p:cNvPr id="24584" name="Line 12"/>
          <p:cNvSpPr>
            <a:spLocks noChangeShapeType="1"/>
          </p:cNvSpPr>
          <p:nvPr/>
        </p:nvSpPr>
        <p:spPr bwMode="auto">
          <a:xfrm>
            <a:off x="6100764" y="1025525"/>
            <a:ext cx="15875" cy="508000"/>
          </a:xfrm>
          <a:prstGeom prst="line">
            <a:avLst/>
          </a:prstGeom>
          <a:noFill/>
          <a:ln w="57150">
            <a:solidFill>
              <a:schemeClr val="tx1"/>
            </a:solidFill>
            <a:round/>
            <a:headEn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85" name="Rectangle 13"/>
          <p:cNvSpPr>
            <a:spLocks noChangeArrowheads="1"/>
          </p:cNvSpPr>
          <p:nvPr/>
        </p:nvSpPr>
        <p:spPr bwMode="auto">
          <a:xfrm>
            <a:off x="6265863" y="1076325"/>
            <a:ext cx="1829540"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Protein Synthesis</a:t>
            </a:r>
          </a:p>
        </p:txBody>
      </p:sp>
      <p:sp>
        <p:nvSpPr>
          <p:cNvPr id="24586" name="Rectangle 14"/>
          <p:cNvSpPr>
            <a:spLocks noChangeArrowheads="1"/>
          </p:cNvSpPr>
          <p:nvPr/>
        </p:nvSpPr>
        <p:spPr bwMode="auto">
          <a:xfrm>
            <a:off x="2019301" y="1193800"/>
            <a:ext cx="2213683"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a:ln>
                  <a:noFill/>
                </a:ln>
                <a:solidFill>
                  <a:srgbClr val="FF0000"/>
                </a:solidFill>
                <a:effectLst/>
                <a:uLnTx/>
                <a:uFillTx/>
                <a:latin typeface="Calibri" panose="020F0502020204030204"/>
                <a:ea typeface="+mn-ea"/>
                <a:cs typeface="+mn-cs"/>
              </a:rPr>
              <a:t>15</a:t>
            </a:r>
            <a:r>
              <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rPr>
              <a:t>N Internal Standard</a:t>
            </a:r>
          </a:p>
        </p:txBody>
      </p:sp>
      <p:grpSp>
        <p:nvGrpSpPr>
          <p:cNvPr id="24587" name="Group 16"/>
          <p:cNvGrpSpPr>
            <a:grpSpLocks/>
          </p:cNvGrpSpPr>
          <p:nvPr/>
        </p:nvGrpSpPr>
        <p:grpSpPr bwMode="auto">
          <a:xfrm>
            <a:off x="1958976" y="3025775"/>
            <a:ext cx="8297863" cy="1589088"/>
            <a:chOff x="274" y="1993"/>
            <a:chExt cx="5227" cy="1001"/>
          </a:xfrm>
        </p:grpSpPr>
        <p:sp>
          <p:nvSpPr>
            <p:cNvPr id="24597" name="Rectangle 17"/>
            <p:cNvSpPr>
              <a:spLocks noChangeArrowheads="1"/>
            </p:cNvSpPr>
            <p:nvPr/>
          </p:nvSpPr>
          <p:spPr bwMode="auto">
            <a:xfrm>
              <a:off x="274" y="2237"/>
              <a:ext cx="5227" cy="75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8" name="Rectangle 18"/>
            <p:cNvSpPr>
              <a:spLocks noChangeArrowheads="1"/>
            </p:cNvSpPr>
            <p:nvPr/>
          </p:nvSpPr>
          <p:spPr bwMode="auto">
            <a:xfrm>
              <a:off x="312" y="1993"/>
              <a:ext cx="561" cy="23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mn-cs"/>
                </a:rPr>
                <a:t>Sample</a:t>
              </a:r>
            </a:p>
          </p:txBody>
        </p:sp>
      </p:grpSp>
      <p:cxnSp>
        <p:nvCxnSpPr>
          <p:cNvPr id="24588" name="AutoShape 24"/>
          <p:cNvCxnSpPr>
            <a:cxnSpLocks noChangeShapeType="1"/>
          </p:cNvCxnSpPr>
          <p:nvPr/>
        </p:nvCxnSpPr>
        <p:spPr bwMode="auto">
          <a:xfrm rot="16200000" flipH="1">
            <a:off x="7058026" y="4645026"/>
            <a:ext cx="1038225" cy="1289050"/>
          </a:xfrm>
          <a:prstGeom prst="bentConnector2">
            <a:avLst/>
          </a:prstGeom>
          <a:noFill/>
          <a:ln w="57150">
            <a:solidFill>
              <a:schemeClr val="tx1"/>
            </a:solidFill>
            <a:miter lim="800000"/>
            <a:headEnd/>
            <a:tailEnd type="arrow" w="med" len="med"/>
          </a:ln>
        </p:spPr>
      </p:cxnSp>
      <p:sp>
        <p:nvSpPr>
          <p:cNvPr id="24589" name="Rectangle 25"/>
          <p:cNvSpPr>
            <a:spLocks noChangeArrowheads="1"/>
          </p:cNvSpPr>
          <p:nvPr/>
        </p:nvSpPr>
        <p:spPr bwMode="auto">
          <a:xfrm>
            <a:off x="2809876" y="4937125"/>
            <a:ext cx="4106863" cy="1569660"/>
          </a:xfrm>
          <a:prstGeom prst="rect">
            <a:avLst/>
          </a:prstGeom>
          <a:noFill/>
          <a:ln w="9525">
            <a:noFill/>
            <a:miter lim="800000"/>
            <a:headEnd/>
            <a:tailEnd/>
          </a:ln>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Cell Lysis</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Reduction and Alkylation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Digestion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µLC/µLC/MS/MS</a:t>
            </a:r>
          </a:p>
        </p:txBody>
      </p:sp>
      <p:grpSp>
        <p:nvGrpSpPr>
          <p:cNvPr id="4" name="Group 27"/>
          <p:cNvGrpSpPr>
            <a:grpSpLocks/>
          </p:cNvGrpSpPr>
          <p:nvPr/>
        </p:nvGrpSpPr>
        <p:grpSpPr bwMode="auto">
          <a:xfrm>
            <a:off x="1924052" y="4613276"/>
            <a:ext cx="925513" cy="2138363"/>
            <a:chOff x="252" y="2993"/>
            <a:chExt cx="583" cy="1347"/>
          </a:xfrm>
        </p:grpSpPr>
        <p:sp>
          <p:nvSpPr>
            <p:cNvPr id="24595" name="AutoShape 28"/>
            <p:cNvSpPr>
              <a:spLocks/>
            </p:cNvSpPr>
            <p:nvPr/>
          </p:nvSpPr>
          <p:spPr bwMode="auto">
            <a:xfrm>
              <a:off x="694" y="3238"/>
              <a:ext cx="141" cy="884"/>
            </a:xfrm>
            <a:prstGeom prst="leftBrace">
              <a:avLst>
                <a:gd name="adj1" fmla="val 52246"/>
                <a:gd name="adj2" fmla="val 50000"/>
              </a:avLst>
            </a:prstGeom>
            <a:noFill/>
            <a:ln w="57150">
              <a:solidFill>
                <a:srgbClr val="FF99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96" name="Text Box 29"/>
            <p:cNvSpPr txBox="1">
              <a:spLocks noChangeArrowheads="1"/>
            </p:cNvSpPr>
            <p:nvPr/>
          </p:nvSpPr>
          <p:spPr bwMode="auto">
            <a:xfrm rot="16200000">
              <a:off x="-218" y="3463"/>
              <a:ext cx="1347" cy="407"/>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9900"/>
                  </a:solidFill>
                  <a:effectLst/>
                  <a:uLnTx/>
                  <a:uFillTx/>
                  <a:latin typeface="Calibri" panose="020F0502020204030204"/>
                  <a:ea typeface="+mn-ea"/>
                  <a:cs typeface="+mn-cs"/>
                </a:rPr>
                <a:t>Sample &amp; Int Std Combined</a:t>
              </a:r>
            </a:p>
          </p:txBody>
        </p:sp>
      </p:grpSp>
      <p:pic>
        <p:nvPicPr>
          <p:cNvPr id="24591" name="Picture 37"/>
          <p:cNvPicPr>
            <a:picLocks noChangeAspect="1" noChangeArrowheads="1"/>
          </p:cNvPicPr>
          <p:nvPr/>
        </p:nvPicPr>
        <p:blipFill>
          <a:blip r:embed="rId2" cstate="print"/>
          <a:srcRect/>
          <a:stretch>
            <a:fillRect/>
          </a:stretch>
        </p:blipFill>
        <p:spPr bwMode="auto">
          <a:xfrm>
            <a:off x="8153401" y="4953000"/>
            <a:ext cx="2352675" cy="1771650"/>
          </a:xfrm>
          <a:prstGeom prst="rect">
            <a:avLst/>
          </a:prstGeom>
          <a:noFill/>
          <a:ln w="9525">
            <a:noFill/>
            <a:miter lim="800000"/>
            <a:headEnd/>
            <a:tailEnd/>
          </a:ln>
        </p:spPr>
      </p:pic>
      <p:pic>
        <p:nvPicPr>
          <p:cNvPr id="24592" name="Picture 41"/>
          <p:cNvPicPr>
            <a:picLocks noChangeAspect="1" noChangeArrowheads="1"/>
          </p:cNvPicPr>
          <p:nvPr/>
        </p:nvPicPr>
        <p:blipFill>
          <a:blip r:embed="rId3" cstate="print"/>
          <a:srcRect/>
          <a:stretch>
            <a:fillRect/>
          </a:stretch>
        </p:blipFill>
        <p:spPr bwMode="auto">
          <a:xfrm>
            <a:off x="2224089" y="3505200"/>
            <a:ext cx="7742237" cy="1028700"/>
          </a:xfrm>
          <a:prstGeom prst="rect">
            <a:avLst/>
          </a:prstGeom>
          <a:noFill/>
          <a:ln w="9525">
            <a:noFill/>
            <a:miter lim="800000"/>
            <a:headEnd/>
            <a:tailEnd/>
          </a:ln>
        </p:spPr>
      </p:pic>
      <p:pic>
        <p:nvPicPr>
          <p:cNvPr id="24593" name="Picture 42"/>
          <p:cNvPicPr>
            <a:picLocks noChangeAspect="1" noChangeArrowheads="1"/>
          </p:cNvPicPr>
          <p:nvPr/>
        </p:nvPicPr>
        <p:blipFill>
          <a:blip r:embed="rId4" cstate="print"/>
          <a:srcRect/>
          <a:stretch>
            <a:fillRect/>
          </a:stretch>
        </p:blipFill>
        <p:spPr bwMode="auto">
          <a:xfrm>
            <a:off x="3538539" y="1733550"/>
            <a:ext cx="5114925" cy="857250"/>
          </a:xfrm>
          <a:prstGeom prst="rect">
            <a:avLst/>
          </a:prstGeom>
          <a:noFill/>
          <a:ln w="9525">
            <a:noFill/>
            <a:miter lim="800000"/>
            <a:headEnd/>
            <a:tailEnd/>
          </a:ln>
        </p:spPr>
      </p:pic>
      <p:sp>
        <p:nvSpPr>
          <p:cNvPr id="24594" name="Line 5"/>
          <p:cNvSpPr>
            <a:spLocks noChangeShapeType="1"/>
          </p:cNvSpPr>
          <p:nvPr/>
        </p:nvSpPr>
        <p:spPr bwMode="auto">
          <a:xfrm>
            <a:off x="6100764" y="2819401"/>
            <a:ext cx="15875" cy="576263"/>
          </a:xfrm>
          <a:prstGeom prst="line">
            <a:avLst/>
          </a:prstGeom>
          <a:noFill/>
          <a:ln w="57150">
            <a:solidFill>
              <a:schemeClr val="accent2"/>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endParaRPr lang="en-US"/>
          </a:p>
        </p:txBody>
      </p:sp>
      <p:sp>
        <p:nvSpPr>
          <p:cNvPr id="3081"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Identify Peptide</a:t>
            </a:r>
          </a:p>
        </p:txBody>
      </p:sp>
      <p:sp>
        <p:nvSpPr>
          <p:cNvPr id="3082"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Measure Ratio A</a:t>
            </a:r>
          </a:p>
        </p:txBody>
      </p:sp>
      <p:graphicFrame>
        <p:nvGraphicFramePr>
          <p:cNvPr id="3074"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3"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endParaRPr lang="en-US"/>
          </a:p>
        </p:txBody>
      </p:sp>
      <p:sp>
        <p:nvSpPr>
          <p:cNvPr id="3084"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85"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86"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87"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88"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89"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90"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91"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92"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093"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4"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5"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6"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7"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8"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099"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00"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01"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endParaRPr lang="en-US"/>
          </a:p>
        </p:txBody>
      </p:sp>
      <p:graphicFrame>
        <p:nvGraphicFramePr>
          <p:cNvPr id="3075"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3"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4"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5"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6"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7"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8"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09"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10"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3111"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endParaRPr lang="en-US"/>
          </a:p>
        </p:txBody>
      </p:sp>
      <p:sp>
        <p:nvSpPr>
          <p:cNvPr id="3112"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endParaRPr lang="en-US"/>
          </a:p>
        </p:txBody>
      </p:sp>
      <p:sp>
        <p:nvSpPr>
          <p:cNvPr id="3113"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Normal Media</a:t>
            </a:r>
          </a:p>
        </p:txBody>
      </p:sp>
      <p:sp>
        <p:nvSpPr>
          <p:cNvPr id="3114"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algn="ctr" eaLnBrk="0" hangingPunct="0">
              <a:spcBef>
                <a:spcPct val="50000"/>
              </a:spcBef>
            </a:pPr>
            <a:r>
              <a:rPr lang="en-US" baseline="30000" dirty="0">
                <a:solidFill>
                  <a:srgbClr val="000000"/>
                </a:solidFill>
              </a:rPr>
              <a:t>15</a:t>
            </a:r>
            <a:r>
              <a:rPr lang="en-US" dirty="0">
                <a:solidFill>
                  <a:srgbClr val="000000"/>
                </a:solidFill>
              </a:rPr>
              <a:t>N Enriched Media</a:t>
            </a:r>
          </a:p>
        </p:txBody>
      </p:sp>
      <p:sp>
        <p:nvSpPr>
          <p:cNvPr id="3115"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rPr>
              <a:t>Sample</a:t>
            </a:r>
          </a:p>
        </p:txBody>
      </p:sp>
      <p:sp>
        <p:nvSpPr>
          <p:cNvPr id="3116"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algn="ctr" eaLnBrk="0" hangingPunct="0">
              <a:spcBef>
                <a:spcPct val="50000"/>
              </a:spcBef>
            </a:pPr>
            <a:r>
              <a:rPr lang="en-US" b="1" dirty="0">
                <a:solidFill>
                  <a:srgbClr val="000000"/>
                </a:solidFill>
              </a:rPr>
              <a:t>Internal Std</a:t>
            </a:r>
          </a:p>
        </p:txBody>
      </p:sp>
      <p:sp>
        <p:nvSpPr>
          <p:cNvPr id="3117"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endParaRPr lang="en-US"/>
          </a:p>
        </p:txBody>
      </p:sp>
      <p:sp>
        <p:nvSpPr>
          <p:cNvPr id="3118"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endParaRPr lang="en-US"/>
          </a:p>
        </p:txBody>
      </p:sp>
      <p:sp>
        <p:nvSpPr>
          <p:cNvPr id="3119"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endParaRPr lang="en-US"/>
          </a:p>
        </p:txBody>
      </p:sp>
      <p:sp>
        <p:nvSpPr>
          <p:cNvPr id="3120"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endParaRPr lang="en-US"/>
          </a:p>
        </p:txBody>
      </p:sp>
      <p:cxnSp>
        <p:nvCxnSpPr>
          <p:cNvPr id="3121" name="AutoShape 76"/>
          <p:cNvCxnSpPr>
            <a:cxnSpLocks noChangeShapeType="1"/>
            <a:stCxn id="3119" idx="1"/>
            <a:endCxn id="3120" idx="1"/>
          </p:cNvCxnSpPr>
          <p:nvPr/>
        </p:nvCxnSpPr>
        <p:spPr bwMode="auto">
          <a:xfrm>
            <a:off x="2843214" y="2370138"/>
            <a:ext cx="2066925" cy="0"/>
          </a:xfrm>
          <a:prstGeom prst="straightConnector1">
            <a:avLst/>
          </a:prstGeom>
          <a:noFill/>
          <a:ln w="38100">
            <a:solidFill>
              <a:schemeClr val="tx1"/>
            </a:solidFill>
            <a:round/>
            <a:headEnd/>
            <a:tailEnd/>
          </a:ln>
        </p:spPr>
      </p:cxnSp>
      <p:sp>
        <p:nvSpPr>
          <p:cNvPr id="3122"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endParaRPr lang="en-US"/>
          </a:p>
        </p:txBody>
      </p:sp>
      <p:sp>
        <p:nvSpPr>
          <p:cNvPr id="3123"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FF0000"/>
                </a:solidFill>
              </a:rPr>
              <a:t>Mix</a:t>
            </a:r>
          </a:p>
        </p:txBody>
      </p:sp>
      <p:sp>
        <p:nvSpPr>
          <p:cNvPr id="3124"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Proteolytic Digestion</a:t>
            </a:r>
          </a:p>
        </p:txBody>
      </p:sp>
      <p:sp>
        <p:nvSpPr>
          <p:cNvPr id="3125"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endParaRPr lang="en-US"/>
          </a:p>
        </p:txBody>
      </p:sp>
      <p:sp>
        <p:nvSpPr>
          <p:cNvPr id="3126"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Cell Lysis</a:t>
            </a:r>
          </a:p>
        </p:txBody>
      </p:sp>
      <p:sp>
        <p:nvSpPr>
          <p:cNvPr id="3127"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µLC-MS/MS</a:t>
            </a:r>
          </a:p>
        </p:txBody>
      </p:sp>
      <p:sp>
        <p:nvSpPr>
          <p:cNvPr id="3128"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endParaRPr lang="en-US"/>
          </a:p>
        </p:txBody>
      </p:sp>
      <p:sp>
        <p:nvSpPr>
          <p:cNvPr id="3129"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endParaRPr lang="en-US"/>
          </a:p>
        </p:txBody>
      </p:sp>
      <p:sp>
        <p:nvSpPr>
          <p:cNvPr id="3130"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endParaRPr lang="en-US"/>
          </a:p>
        </p:txBody>
      </p:sp>
      <p:graphicFrame>
        <p:nvGraphicFramePr>
          <p:cNvPr id="3076"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1"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endParaRPr lang="en-US"/>
          </a:p>
        </p:txBody>
      </p:sp>
      <p:grpSp>
        <p:nvGrpSpPr>
          <p:cNvPr id="3132" name="Group 87"/>
          <p:cNvGrpSpPr>
            <a:grpSpLocks/>
          </p:cNvGrpSpPr>
          <p:nvPr/>
        </p:nvGrpSpPr>
        <p:grpSpPr bwMode="auto">
          <a:xfrm>
            <a:off x="9504364" y="4568826"/>
            <a:ext cx="358775" cy="111125"/>
            <a:chOff x="522" y="1623"/>
            <a:chExt cx="834" cy="245"/>
          </a:xfrm>
        </p:grpSpPr>
        <p:sp>
          <p:nvSpPr>
            <p:cNvPr id="3182"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3"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4"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5"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6"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7"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8"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89"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90"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endParaRPr lang="en-US"/>
            </a:p>
          </p:txBody>
        </p:sp>
      </p:grpSp>
      <p:grpSp>
        <p:nvGrpSpPr>
          <p:cNvPr id="3133" name="Group 97"/>
          <p:cNvGrpSpPr>
            <a:grpSpLocks/>
          </p:cNvGrpSpPr>
          <p:nvPr/>
        </p:nvGrpSpPr>
        <p:grpSpPr bwMode="auto">
          <a:xfrm rot="10800000">
            <a:off x="9499601" y="4743451"/>
            <a:ext cx="358775" cy="111125"/>
            <a:chOff x="522" y="1623"/>
            <a:chExt cx="834" cy="245"/>
          </a:xfrm>
        </p:grpSpPr>
        <p:sp>
          <p:nvSpPr>
            <p:cNvPr id="3173"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4"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5"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6"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7"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8"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79"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80"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3181"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endParaRPr lang="en-US"/>
            </a:p>
          </p:txBody>
        </p:sp>
      </p:grpSp>
      <p:graphicFrame>
        <p:nvGraphicFramePr>
          <p:cNvPr id="3077"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4"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Identify Peptide</a:t>
            </a:r>
          </a:p>
        </p:txBody>
      </p:sp>
      <p:sp>
        <p:nvSpPr>
          <p:cNvPr id="3135"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Measure Ratio B</a:t>
            </a:r>
          </a:p>
        </p:txBody>
      </p:sp>
      <p:grpSp>
        <p:nvGrpSpPr>
          <p:cNvPr id="3136" name="Group 110"/>
          <p:cNvGrpSpPr>
            <a:grpSpLocks/>
          </p:cNvGrpSpPr>
          <p:nvPr/>
        </p:nvGrpSpPr>
        <p:grpSpPr bwMode="auto">
          <a:xfrm>
            <a:off x="7469189" y="4568826"/>
            <a:ext cx="358775" cy="111125"/>
            <a:chOff x="522" y="1623"/>
            <a:chExt cx="834" cy="245"/>
          </a:xfrm>
        </p:grpSpPr>
        <p:sp>
          <p:nvSpPr>
            <p:cNvPr id="3164"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65"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66"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67"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68"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69"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70"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71"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3172"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endParaRPr lang="en-US"/>
            </a:p>
          </p:txBody>
        </p:sp>
      </p:grpSp>
      <p:sp>
        <p:nvSpPr>
          <p:cNvPr id="3137"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endParaRPr lang="en-US"/>
          </a:p>
        </p:txBody>
      </p:sp>
      <p:sp>
        <p:nvSpPr>
          <p:cNvPr id="3138"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endParaRPr lang="en-US"/>
          </a:p>
        </p:txBody>
      </p:sp>
      <p:sp>
        <p:nvSpPr>
          <p:cNvPr id="3139"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Normal Media</a:t>
            </a:r>
          </a:p>
        </p:txBody>
      </p:sp>
      <p:sp>
        <p:nvSpPr>
          <p:cNvPr id="3140"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algn="ctr" eaLnBrk="0" hangingPunct="0">
              <a:spcBef>
                <a:spcPct val="50000"/>
              </a:spcBef>
            </a:pPr>
            <a:r>
              <a:rPr lang="en-US" baseline="30000" dirty="0">
                <a:solidFill>
                  <a:srgbClr val="000000"/>
                </a:solidFill>
              </a:rPr>
              <a:t>15</a:t>
            </a:r>
            <a:r>
              <a:rPr lang="en-US" dirty="0">
                <a:solidFill>
                  <a:srgbClr val="000000"/>
                </a:solidFill>
              </a:rPr>
              <a:t>N Enriched Media</a:t>
            </a:r>
          </a:p>
        </p:txBody>
      </p:sp>
      <p:sp>
        <p:nvSpPr>
          <p:cNvPr id="3141"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rPr>
              <a:t>Sample</a:t>
            </a:r>
          </a:p>
        </p:txBody>
      </p:sp>
      <p:sp>
        <p:nvSpPr>
          <p:cNvPr id="3142"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algn="ctr" eaLnBrk="0" hangingPunct="0">
              <a:spcBef>
                <a:spcPct val="50000"/>
              </a:spcBef>
            </a:pPr>
            <a:r>
              <a:rPr lang="en-US" b="1" dirty="0">
                <a:solidFill>
                  <a:srgbClr val="000000"/>
                </a:solidFill>
              </a:rPr>
              <a:t>Internal Std</a:t>
            </a:r>
          </a:p>
        </p:txBody>
      </p:sp>
      <p:sp>
        <p:nvSpPr>
          <p:cNvPr id="3143"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endParaRPr lang="en-US"/>
          </a:p>
        </p:txBody>
      </p:sp>
      <p:sp>
        <p:nvSpPr>
          <p:cNvPr id="3144"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endParaRPr lang="en-US"/>
          </a:p>
        </p:txBody>
      </p:sp>
      <p:sp>
        <p:nvSpPr>
          <p:cNvPr id="3145"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3146" name="Text Box 134"/>
          <p:cNvSpPr txBox="1">
            <a:spLocks noChangeArrowheads="1"/>
          </p:cNvSpPr>
          <p:nvPr/>
        </p:nvSpPr>
        <p:spPr bwMode="auto">
          <a:xfrm>
            <a:off x="7643813" y="2684463"/>
            <a:ext cx="881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FF0000"/>
                </a:solidFill>
              </a:rPr>
              <a:t>Mix</a:t>
            </a:r>
          </a:p>
        </p:txBody>
      </p:sp>
      <p:sp>
        <p:nvSpPr>
          <p:cNvPr id="3147"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Derivatization</a:t>
            </a:r>
          </a:p>
        </p:txBody>
      </p:sp>
      <p:sp>
        <p:nvSpPr>
          <p:cNvPr id="3148"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Cell Lysis</a:t>
            </a:r>
          </a:p>
        </p:txBody>
      </p:sp>
      <p:sp>
        <p:nvSpPr>
          <p:cNvPr id="3149"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µLC-MS/MS</a:t>
            </a:r>
          </a:p>
        </p:txBody>
      </p:sp>
      <p:sp>
        <p:nvSpPr>
          <p:cNvPr id="3150" name="Line 139"/>
          <p:cNvSpPr>
            <a:spLocks noChangeShapeType="1"/>
          </p:cNvSpPr>
          <p:nvPr/>
        </p:nvSpPr>
        <p:spPr bwMode="auto">
          <a:xfrm>
            <a:off x="8118475" y="3462339"/>
            <a:ext cx="0" cy="276225"/>
          </a:xfrm>
          <a:prstGeom prst="line">
            <a:avLst/>
          </a:prstGeom>
          <a:noFill/>
          <a:ln w="38100">
            <a:solidFill>
              <a:schemeClr val="tx1"/>
            </a:solidFill>
            <a:round/>
            <a:headEnd/>
            <a:tailEnd type="arrow" w="med" len="med"/>
          </a:ln>
        </p:spPr>
        <p:txBody>
          <a:bodyPr wrap="none" anchor="ctr"/>
          <a:lstStyle/>
          <a:p>
            <a:endParaRPr lang="en-US"/>
          </a:p>
        </p:txBody>
      </p:sp>
      <p:sp>
        <p:nvSpPr>
          <p:cNvPr id="3151"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endParaRPr lang="en-US"/>
          </a:p>
        </p:txBody>
      </p:sp>
      <p:sp>
        <p:nvSpPr>
          <p:cNvPr id="3152"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endParaRPr lang="en-US"/>
          </a:p>
        </p:txBody>
      </p:sp>
      <p:grpSp>
        <p:nvGrpSpPr>
          <p:cNvPr id="3153" name="Group 217"/>
          <p:cNvGrpSpPr>
            <a:grpSpLocks/>
          </p:cNvGrpSpPr>
          <p:nvPr/>
        </p:nvGrpSpPr>
        <p:grpSpPr bwMode="auto">
          <a:xfrm>
            <a:off x="7053263" y="2671763"/>
            <a:ext cx="2081212" cy="565150"/>
            <a:chOff x="3501" y="1684"/>
            <a:chExt cx="1311" cy="356"/>
          </a:xfrm>
        </p:grpSpPr>
        <p:sp>
          <p:nvSpPr>
            <p:cNvPr id="3160"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endParaRPr lang="en-US"/>
            </a:p>
          </p:txBody>
        </p:sp>
        <p:sp>
          <p:nvSpPr>
            <p:cNvPr id="3161"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endParaRPr lang="en-US"/>
            </a:p>
          </p:txBody>
        </p:sp>
        <p:cxnSp>
          <p:nvCxnSpPr>
            <p:cNvPr id="3162" name="AutoShape 211"/>
            <p:cNvCxnSpPr>
              <a:cxnSpLocks noChangeShapeType="1"/>
              <a:stCxn id="3160" idx="1"/>
              <a:endCxn id="3161" idx="1"/>
            </p:cNvCxnSpPr>
            <p:nvPr/>
          </p:nvCxnSpPr>
          <p:spPr bwMode="auto">
            <a:xfrm>
              <a:off x="3510" y="1890"/>
              <a:ext cx="1302" cy="0"/>
            </a:xfrm>
            <a:prstGeom prst="straightConnector1">
              <a:avLst/>
            </a:prstGeom>
            <a:noFill/>
            <a:ln w="38100">
              <a:solidFill>
                <a:schemeClr val="tx1"/>
              </a:solidFill>
              <a:round/>
              <a:headEnd/>
              <a:tailEnd/>
            </a:ln>
          </p:spPr>
        </p:cxnSp>
        <p:sp>
          <p:nvSpPr>
            <p:cNvPr id="3163"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endParaRPr lang="en-US"/>
            </a:p>
          </p:txBody>
        </p:sp>
      </p:grpSp>
      <p:sp>
        <p:nvSpPr>
          <p:cNvPr id="3154"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3155"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3156"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3157" name="Text Box 218"/>
          <p:cNvSpPr txBox="1">
            <a:spLocks noChangeArrowheads="1"/>
          </p:cNvSpPr>
          <p:nvPr/>
        </p:nvSpPr>
        <p:spPr bwMode="auto">
          <a:xfrm>
            <a:off x="6986588" y="3141663"/>
            <a:ext cx="2432050"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Proteolytic Digestion</a:t>
            </a:r>
          </a:p>
        </p:txBody>
      </p:sp>
      <p:sp>
        <p:nvSpPr>
          <p:cNvPr id="3158"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endParaRPr lang="en-US"/>
          </a:p>
        </p:txBody>
      </p:sp>
      <p:sp>
        <p:nvSpPr>
          <p:cNvPr id="3159"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endParaRPr lang="en-US"/>
          </a:p>
        </p:txBody>
      </p:sp>
      <p:sp>
        <p:nvSpPr>
          <p:cNvPr id="4105"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Identify Peptide</a:t>
            </a:r>
          </a:p>
        </p:txBody>
      </p:sp>
      <p:sp>
        <p:nvSpPr>
          <p:cNvPr id="4106"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Measure Ratio A</a:t>
            </a:r>
          </a:p>
        </p:txBody>
      </p:sp>
      <p:graphicFrame>
        <p:nvGraphicFramePr>
          <p:cNvPr id="4098"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endParaRPr lang="en-US"/>
          </a:p>
        </p:txBody>
      </p:sp>
      <p:sp>
        <p:nvSpPr>
          <p:cNvPr id="4108"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09"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0"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1"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2"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3"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4"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5"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6"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17"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18"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19"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0"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1"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2"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3"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4"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25"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endParaRPr lang="en-US"/>
          </a:p>
        </p:txBody>
      </p:sp>
      <p:graphicFrame>
        <p:nvGraphicFramePr>
          <p:cNvPr id="4099"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4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27"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28"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29"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0"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1"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2"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3"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4"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endParaRPr lang="en-US"/>
          </a:p>
        </p:txBody>
      </p:sp>
      <p:sp>
        <p:nvSpPr>
          <p:cNvPr id="4135"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endParaRPr lang="en-US"/>
          </a:p>
        </p:txBody>
      </p:sp>
      <p:sp>
        <p:nvSpPr>
          <p:cNvPr id="4136"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endParaRPr lang="en-US"/>
          </a:p>
        </p:txBody>
      </p:sp>
      <p:sp>
        <p:nvSpPr>
          <p:cNvPr id="4137"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Normal Media</a:t>
            </a:r>
          </a:p>
        </p:txBody>
      </p:sp>
      <p:sp>
        <p:nvSpPr>
          <p:cNvPr id="4138"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algn="ctr" eaLnBrk="0" hangingPunct="0">
              <a:spcBef>
                <a:spcPct val="50000"/>
              </a:spcBef>
            </a:pPr>
            <a:r>
              <a:rPr lang="en-US" baseline="30000" dirty="0">
                <a:solidFill>
                  <a:srgbClr val="000000"/>
                </a:solidFill>
              </a:rPr>
              <a:t>15</a:t>
            </a:r>
            <a:r>
              <a:rPr lang="en-US" dirty="0">
                <a:solidFill>
                  <a:srgbClr val="000000"/>
                </a:solidFill>
              </a:rPr>
              <a:t>N Enriched Media</a:t>
            </a:r>
          </a:p>
        </p:txBody>
      </p:sp>
      <p:sp>
        <p:nvSpPr>
          <p:cNvPr id="4139"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rPr>
              <a:t>Sample</a:t>
            </a:r>
          </a:p>
        </p:txBody>
      </p:sp>
      <p:sp>
        <p:nvSpPr>
          <p:cNvPr id="4140"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rPr>
              <a:t>Internal Std</a:t>
            </a:r>
          </a:p>
        </p:txBody>
      </p:sp>
      <p:sp>
        <p:nvSpPr>
          <p:cNvPr id="4141"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endParaRPr lang="en-US"/>
          </a:p>
        </p:txBody>
      </p:sp>
      <p:sp>
        <p:nvSpPr>
          <p:cNvPr id="4142"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endParaRPr lang="en-US"/>
          </a:p>
        </p:txBody>
      </p:sp>
      <p:sp>
        <p:nvSpPr>
          <p:cNvPr id="4143"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endParaRPr lang="en-US"/>
          </a:p>
        </p:txBody>
      </p:sp>
      <p:sp>
        <p:nvSpPr>
          <p:cNvPr id="4144"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endParaRPr lang="en-US"/>
          </a:p>
        </p:txBody>
      </p:sp>
      <p:cxnSp>
        <p:nvCxnSpPr>
          <p:cNvPr id="4145" name="AutoShape 76"/>
          <p:cNvCxnSpPr>
            <a:cxnSpLocks noChangeShapeType="1"/>
            <a:stCxn id="4143" idx="1"/>
            <a:endCxn id="4144" idx="1"/>
          </p:cNvCxnSpPr>
          <p:nvPr/>
        </p:nvCxnSpPr>
        <p:spPr bwMode="auto">
          <a:xfrm>
            <a:off x="2843214" y="2370138"/>
            <a:ext cx="2066925" cy="0"/>
          </a:xfrm>
          <a:prstGeom prst="straightConnector1">
            <a:avLst/>
          </a:prstGeom>
          <a:noFill/>
          <a:ln w="38100">
            <a:solidFill>
              <a:schemeClr val="tx1"/>
            </a:solidFill>
            <a:round/>
            <a:headEnd/>
            <a:tailEnd/>
          </a:ln>
        </p:spPr>
      </p:cxnSp>
      <p:sp>
        <p:nvSpPr>
          <p:cNvPr id="4146"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endParaRPr lang="en-US"/>
          </a:p>
        </p:txBody>
      </p:sp>
      <p:sp>
        <p:nvSpPr>
          <p:cNvPr id="4147"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FF0000"/>
                </a:solidFill>
              </a:rPr>
              <a:t>Mix</a:t>
            </a:r>
          </a:p>
        </p:txBody>
      </p:sp>
      <p:sp>
        <p:nvSpPr>
          <p:cNvPr id="4148"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Proteolytic Digestion</a:t>
            </a:r>
          </a:p>
        </p:txBody>
      </p:sp>
      <p:sp>
        <p:nvSpPr>
          <p:cNvPr id="4149"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endParaRPr lang="en-US"/>
          </a:p>
        </p:txBody>
      </p:sp>
      <p:sp>
        <p:nvSpPr>
          <p:cNvPr id="4150"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Cell Lysis</a:t>
            </a:r>
          </a:p>
        </p:txBody>
      </p:sp>
      <p:sp>
        <p:nvSpPr>
          <p:cNvPr id="4151"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µLC-MS/MS</a:t>
            </a:r>
          </a:p>
        </p:txBody>
      </p:sp>
      <p:sp>
        <p:nvSpPr>
          <p:cNvPr id="4152"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endParaRPr lang="en-US"/>
          </a:p>
        </p:txBody>
      </p:sp>
      <p:sp>
        <p:nvSpPr>
          <p:cNvPr id="4153"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endParaRPr lang="en-US"/>
          </a:p>
        </p:txBody>
      </p:sp>
      <p:sp>
        <p:nvSpPr>
          <p:cNvPr id="4154"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endParaRPr lang="en-US"/>
          </a:p>
        </p:txBody>
      </p:sp>
      <p:graphicFrame>
        <p:nvGraphicFramePr>
          <p:cNvPr id="4100"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5"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endParaRPr lang="en-US"/>
          </a:p>
        </p:txBody>
      </p:sp>
      <p:grpSp>
        <p:nvGrpSpPr>
          <p:cNvPr id="4156" name="Group 87"/>
          <p:cNvGrpSpPr>
            <a:grpSpLocks/>
          </p:cNvGrpSpPr>
          <p:nvPr/>
        </p:nvGrpSpPr>
        <p:grpSpPr bwMode="auto">
          <a:xfrm>
            <a:off x="9504364" y="4568826"/>
            <a:ext cx="358775" cy="111125"/>
            <a:chOff x="522" y="1623"/>
            <a:chExt cx="834" cy="245"/>
          </a:xfrm>
        </p:grpSpPr>
        <p:sp>
          <p:nvSpPr>
            <p:cNvPr id="4207"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08"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09"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0"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1"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2"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3"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4"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215"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endParaRPr lang="en-US"/>
            </a:p>
          </p:txBody>
        </p:sp>
      </p:grpSp>
      <p:grpSp>
        <p:nvGrpSpPr>
          <p:cNvPr id="4157" name="Group 97"/>
          <p:cNvGrpSpPr>
            <a:grpSpLocks/>
          </p:cNvGrpSpPr>
          <p:nvPr/>
        </p:nvGrpSpPr>
        <p:grpSpPr bwMode="auto">
          <a:xfrm rot="10800000">
            <a:off x="9499601" y="4743451"/>
            <a:ext cx="358775" cy="111125"/>
            <a:chOff x="522" y="1623"/>
            <a:chExt cx="834" cy="245"/>
          </a:xfrm>
        </p:grpSpPr>
        <p:sp>
          <p:nvSpPr>
            <p:cNvPr id="4198"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199"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0"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1"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2"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3"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4"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5"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endParaRPr lang="en-US"/>
            </a:p>
          </p:txBody>
        </p:sp>
        <p:sp>
          <p:nvSpPr>
            <p:cNvPr id="4206"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endParaRPr lang="en-US"/>
            </a:p>
          </p:txBody>
        </p:sp>
      </p:grpSp>
      <p:graphicFrame>
        <p:nvGraphicFramePr>
          <p:cNvPr id="4101"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41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8"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Identify Peptide</a:t>
            </a:r>
          </a:p>
        </p:txBody>
      </p:sp>
      <p:sp>
        <p:nvSpPr>
          <p:cNvPr id="4159"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algn="ctr">
              <a:spcBef>
                <a:spcPct val="50000"/>
              </a:spcBef>
            </a:pPr>
            <a:r>
              <a:rPr lang="en-US" sz="1400" b="1">
                <a:solidFill>
                  <a:srgbClr val="000000"/>
                </a:solidFill>
              </a:rPr>
              <a:t>Measure Ratio B</a:t>
            </a:r>
          </a:p>
        </p:txBody>
      </p:sp>
      <p:grpSp>
        <p:nvGrpSpPr>
          <p:cNvPr id="4160" name="Group 110"/>
          <p:cNvGrpSpPr>
            <a:grpSpLocks/>
          </p:cNvGrpSpPr>
          <p:nvPr/>
        </p:nvGrpSpPr>
        <p:grpSpPr bwMode="auto">
          <a:xfrm>
            <a:off x="7469189" y="4568826"/>
            <a:ext cx="358775" cy="111125"/>
            <a:chOff x="522" y="1623"/>
            <a:chExt cx="834" cy="245"/>
          </a:xfrm>
        </p:grpSpPr>
        <p:sp>
          <p:nvSpPr>
            <p:cNvPr id="4189"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0"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1"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2"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3"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4"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5"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6"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endParaRPr lang="en-US"/>
            </a:p>
          </p:txBody>
        </p:sp>
        <p:sp>
          <p:nvSpPr>
            <p:cNvPr id="4197"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endParaRPr lang="en-US"/>
            </a:p>
          </p:txBody>
        </p:sp>
      </p:grpSp>
      <p:sp>
        <p:nvSpPr>
          <p:cNvPr id="4161"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endParaRPr lang="en-US"/>
          </a:p>
        </p:txBody>
      </p:sp>
      <p:sp>
        <p:nvSpPr>
          <p:cNvPr id="4162"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endParaRPr lang="en-US"/>
          </a:p>
        </p:txBody>
      </p:sp>
      <p:sp>
        <p:nvSpPr>
          <p:cNvPr id="4163"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Normal Media</a:t>
            </a:r>
          </a:p>
        </p:txBody>
      </p:sp>
      <p:sp>
        <p:nvSpPr>
          <p:cNvPr id="4164"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algn="ctr" eaLnBrk="0" hangingPunct="0">
              <a:spcBef>
                <a:spcPct val="50000"/>
              </a:spcBef>
            </a:pPr>
            <a:r>
              <a:rPr lang="en-US" baseline="30000" dirty="0">
                <a:solidFill>
                  <a:srgbClr val="000000"/>
                </a:solidFill>
              </a:rPr>
              <a:t>15</a:t>
            </a:r>
            <a:r>
              <a:rPr lang="en-US" dirty="0">
                <a:solidFill>
                  <a:srgbClr val="000000"/>
                </a:solidFill>
              </a:rPr>
              <a:t>N Enriched Media</a:t>
            </a:r>
          </a:p>
        </p:txBody>
      </p:sp>
      <p:sp>
        <p:nvSpPr>
          <p:cNvPr id="4165"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0000"/>
                </a:solidFill>
              </a:rPr>
              <a:t>Sample</a:t>
            </a:r>
          </a:p>
        </p:txBody>
      </p:sp>
      <p:sp>
        <p:nvSpPr>
          <p:cNvPr id="4166"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algn="ctr" eaLnBrk="0" hangingPunct="0">
              <a:spcBef>
                <a:spcPct val="50000"/>
              </a:spcBef>
            </a:pPr>
            <a:r>
              <a:rPr lang="en-US" b="1" dirty="0">
                <a:solidFill>
                  <a:srgbClr val="000000"/>
                </a:solidFill>
              </a:rPr>
              <a:t>Internal Std</a:t>
            </a:r>
          </a:p>
        </p:txBody>
      </p:sp>
      <p:sp>
        <p:nvSpPr>
          <p:cNvPr id="4167"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endParaRPr lang="en-US"/>
          </a:p>
        </p:txBody>
      </p:sp>
      <p:sp>
        <p:nvSpPr>
          <p:cNvPr id="4168"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endParaRPr lang="en-US"/>
          </a:p>
        </p:txBody>
      </p:sp>
      <p:sp>
        <p:nvSpPr>
          <p:cNvPr id="4169"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4170" name="Text Box 134"/>
          <p:cNvSpPr txBox="1">
            <a:spLocks noChangeArrowheads="1"/>
          </p:cNvSpPr>
          <p:nvPr/>
        </p:nvSpPr>
        <p:spPr bwMode="auto">
          <a:xfrm>
            <a:off x="7653338" y="3124201"/>
            <a:ext cx="881062" cy="366713"/>
          </a:xfrm>
          <a:prstGeom prst="rect">
            <a:avLst/>
          </a:prstGeom>
          <a:noFill/>
          <a:ln w="9525">
            <a:noFill/>
            <a:miter lim="800000"/>
            <a:headEnd/>
            <a:tailEnd/>
          </a:ln>
        </p:spPr>
        <p:txBody>
          <a:bodyPr>
            <a:spAutoFit/>
          </a:bodyPr>
          <a:lstStyle/>
          <a:p>
            <a:pPr algn="ctr" eaLnBrk="0" hangingPunct="0">
              <a:spcBef>
                <a:spcPct val="50000"/>
              </a:spcBef>
            </a:pPr>
            <a:r>
              <a:rPr lang="en-US" b="1">
                <a:solidFill>
                  <a:srgbClr val="FF0000"/>
                </a:solidFill>
              </a:rPr>
              <a:t>Mix</a:t>
            </a:r>
          </a:p>
        </p:txBody>
      </p:sp>
      <p:sp>
        <p:nvSpPr>
          <p:cNvPr id="4171"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Derivatization</a:t>
            </a:r>
          </a:p>
        </p:txBody>
      </p:sp>
      <p:sp>
        <p:nvSpPr>
          <p:cNvPr id="4172"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Cell Lysis</a:t>
            </a:r>
          </a:p>
        </p:txBody>
      </p:sp>
      <p:sp>
        <p:nvSpPr>
          <p:cNvPr id="4173"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algn="ctr" eaLnBrk="0" hangingPunct="0">
              <a:spcBef>
                <a:spcPct val="50000"/>
              </a:spcBef>
            </a:pPr>
            <a:r>
              <a:rPr lang="en-US">
                <a:solidFill>
                  <a:srgbClr val="000000"/>
                </a:solidFill>
              </a:rPr>
              <a:t>µLC-MS/MS</a:t>
            </a:r>
          </a:p>
        </p:txBody>
      </p:sp>
      <p:sp>
        <p:nvSpPr>
          <p:cNvPr id="4174"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endParaRPr lang="en-US"/>
          </a:p>
        </p:txBody>
      </p:sp>
      <p:sp>
        <p:nvSpPr>
          <p:cNvPr id="4175"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endParaRPr lang="en-US"/>
          </a:p>
        </p:txBody>
      </p:sp>
      <p:grpSp>
        <p:nvGrpSpPr>
          <p:cNvPr id="4176" name="Group 217"/>
          <p:cNvGrpSpPr>
            <a:grpSpLocks/>
          </p:cNvGrpSpPr>
          <p:nvPr/>
        </p:nvGrpSpPr>
        <p:grpSpPr bwMode="auto">
          <a:xfrm>
            <a:off x="7053263" y="3114675"/>
            <a:ext cx="2081212" cy="565150"/>
            <a:chOff x="3501" y="1684"/>
            <a:chExt cx="1311" cy="356"/>
          </a:xfrm>
        </p:grpSpPr>
        <p:sp>
          <p:nvSpPr>
            <p:cNvPr id="4185"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endParaRPr lang="en-US"/>
            </a:p>
          </p:txBody>
        </p:sp>
        <p:sp>
          <p:nvSpPr>
            <p:cNvPr id="4186"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endParaRPr lang="en-US"/>
            </a:p>
          </p:txBody>
        </p:sp>
        <p:cxnSp>
          <p:nvCxnSpPr>
            <p:cNvPr id="4187" name="AutoShape 211"/>
            <p:cNvCxnSpPr>
              <a:cxnSpLocks noChangeShapeType="1"/>
              <a:stCxn id="4185" idx="1"/>
              <a:endCxn id="4186" idx="1"/>
            </p:cNvCxnSpPr>
            <p:nvPr/>
          </p:nvCxnSpPr>
          <p:spPr bwMode="auto">
            <a:xfrm>
              <a:off x="3510" y="1890"/>
              <a:ext cx="1302" cy="0"/>
            </a:xfrm>
            <a:prstGeom prst="straightConnector1">
              <a:avLst/>
            </a:prstGeom>
            <a:noFill/>
            <a:ln w="38100">
              <a:solidFill>
                <a:schemeClr val="tx1"/>
              </a:solidFill>
              <a:round/>
              <a:headEnd/>
              <a:tailEnd/>
            </a:ln>
          </p:spPr>
        </p:cxnSp>
        <p:sp>
          <p:nvSpPr>
            <p:cNvPr id="4188"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endParaRPr lang="en-US"/>
            </a:p>
          </p:txBody>
        </p:sp>
      </p:grpSp>
      <p:sp>
        <p:nvSpPr>
          <p:cNvPr id="4177"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4178"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4179"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4180" name="Text Box 218"/>
          <p:cNvSpPr txBox="1">
            <a:spLocks noChangeArrowheads="1"/>
          </p:cNvSpPr>
          <p:nvPr/>
        </p:nvSpPr>
        <p:spPr bwMode="auto">
          <a:xfrm>
            <a:off x="6894513" y="2657476"/>
            <a:ext cx="2432050" cy="339725"/>
          </a:xfrm>
          <a:prstGeom prst="rect">
            <a:avLst/>
          </a:prstGeom>
          <a:noFill/>
          <a:ln w="9525">
            <a:noFill/>
            <a:miter lim="800000"/>
            <a:headEnd/>
            <a:tailEnd/>
          </a:ln>
        </p:spPr>
        <p:txBody>
          <a:bodyPr>
            <a:spAutoFit/>
          </a:bodyPr>
          <a:lstStyle/>
          <a:p>
            <a:pPr algn="ctr" eaLnBrk="0" hangingPunct="0">
              <a:spcBef>
                <a:spcPct val="50000"/>
              </a:spcBef>
            </a:pPr>
            <a:r>
              <a:rPr lang="en-US" sz="1600">
                <a:solidFill>
                  <a:srgbClr val="000000"/>
                </a:solidFill>
              </a:rPr>
              <a:t>Proteolytic Digestion</a:t>
            </a:r>
          </a:p>
        </p:txBody>
      </p:sp>
      <p:sp>
        <p:nvSpPr>
          <p:cNvPr id="4181"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endParaRPr lang="en-US"/>
          </a:p>
        </p:txBody>
      </p:sp>
      <p:sp>
        <p:nvSpPr>
          <p:cNvPr id="4182"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endParaRPr lang="en-US"/>
          </a:p>
        </p:txBody>
      </p:sp>
      <p:sp>
        <p:nvSpPr>
          <p:cNvPr id="4183" name="Line 213"/>
          <p:cNvSpPr>
            <a:spLocks noChangeShapeType="1"/>
          </p:cNvSpPr>
          <p:nvPr/>
        </p:nvSpPr>
        <p:spPr bwMode="auto">
          <a:xfrm>
            <a:off x="7067550" y="2686051"/>
            <a:ext cx="0" cy="365125"/>
          </a:xfrm>
          <a:prstGeom prst="line">
            <a:avLst/>
          </a:prstGeom>
          <a:noFill/>
          <a:ln w="38100">
            <a:solidFill>
              <a:schemeClr val="tx1"/>
            </a:solidFill>
            <a:round/>
            <a:headEnd/>
            <a:tailEnd type="arrow" w="med" len="med"/>
          </a:ln>
        </p:spPr>
        <p:txBody>
          <a:bodyPr wrap="none" anchor="ctr"/>
          <a:lstStyle/>
          <a:p>
            <a:endParaRPr lang="en-US"/>
          </a:p>
        </p:txBody>
      </p:sp>
      <p:sp>
        <p:nvSpPr>
          <p:cNvPr id="4184" name="Line 215"/>
          <p:cNvSpPr>
            <a:spLocks noChangeShapeType="1"/>
          </p:cNvSpPr>
          <p:nvPr/>
        </p:nvSpPr>
        <p:spPr bwMode="auto">
          <a:xfrm>
            <a:off x="9134475" y="2695576"/>
            <a:ext cx="0" cy="365125"/>
          </a:xfrm>
          <a:prstGeom prst="line">
            <a:avLst/>
          </a:prstGeom>
          <a:noFill/>
          <a:ln w="38100">
            <a:solidFill>
              <a:schemeClr val="tx1"/>
            </a:solidFill>
            <a:round/>
            <a:headEnd/>
            <a:tailEnd type="arrow" w="med" len="med"/>
          </a:ln>
        </p:spPr>
        <p:txBody>
          <a:bodyPr wrap="none" anchor="ct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715478" y="350837"/>
            <a:ext cx="10761044" cy="411162"/>
          </a:xfrm>
        </p:spPr>
        <p:txBody>
          <a:bodyPr>
            <a:noAutofit/>
          </a:bodyPr>
          <a:lstStyle/>
          <a:p>
            <a:r>
              <a:rPr lang="en-US" sz="3200" dirty="0"/>
              <a:t>There are lots of different ways to incorporate an internal standard</a:t>
            </a:r>
          </a:p>
        </p:txBody>
      </p:sp>
      <p:pic>
        <p:nvPicPr>
          <p:cNvPr id="25605" name="Picture 2"/>
          <p:cNvPicPr>
            <a:picLocks noChangeAspect="1" noChangeArrowheads="1"/>
          </p:cNvPicPr>
          <p:nvPr/>
        </p:nvPicPr>
        <p:blipFill>
          <a:blip r:embed="rId2" cstate="print"/>
          <a:srcRect/>
          <a:stretch>
            <a:fillRect/>
          </a:stretch>
        </p:blipFill>
        <p:spPr bwMode="auto">
          <a:xfrm>
            <a:off x="1862931" y="1278456"/>
            <a:ext cx="8466137" cy="501967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2438400"/>
            <a:ext cx="10210800" cy="1676399"/>
          </a:xfrm>
        </p:spPr>
        <p:txBody>
          <a:bodyPr>
            <a:noAutofit/>
          </a:bodyPr>
          <a:lstStyle/>
          <a:p>
            <a:pPr algn="ctr" eaLnBrk="1" hangingPunct="1"/>
            <a:r>
              <a:rPr lang="en-US" sz="4800" dirty="0">
                <a:solidFill>
                  <a:schemeClr val="tx1"/>
                </a:solidFill>
              </a:rPr>
              <a:t>Discovery Proteomics: Is it suitable to replace immunoassays?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555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B8BE-C036-4501-A364-C7F4C5AB8DCC}"/>
              </a:ext>
            </a:extLst>
          </p:cNvPr>
          <p:cNvSpPr>
            <a:spLocks noGrp="1"/>
          </p:cNvSpPr>
          <p:nvPr>
            <p:ph type="title"/>
          </p:nvPr>
        </p:nvSpPr>
        <p:spPr/>
        <p:txBody>
          <a:bodyPr/>
          <a:lstStyle/>
          <a:p>
            <a:r>
              <a:rPr lang="en-US" dirty="0"/>
              <a:t>Shotgun Proteomics</a:t>
            </a:r>
          </a:p>
        </p:txBody>
      </p:sp>
      <p:sp>
        <p:nvSpPr>
          <p:cNvPr id="3" name="Slide Number Placeholder 2">
            <a:extLst>
              <a:ext uri="{FF2B5EF4-FFF2-40B4-BE49-F238E27FC236}">
                <a16:creationId xmlns:a16="http://schemas.microsoft.com/office/drawing/2014/main" id="{2EAAAEE4-FF64-4C56-BD29-58A8AD1C734E}"/>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9</a:t>
            </a:fld>
            <a:endParaRPr lang="en-US">
              <a:solidFill>
                <a:prstClr val="black">
                  <a:tint val="75000"/>
                </a:prstClr>
              </a:solidFill>
            </a:endParaRPr>
          </a:p>
        </p:txBody>
      </p:sp>
      <p:grpSp>
        <p:nvGrpSpPr>
          <p:cNvPr id="4" name="Group 2">
            <a:extLst>
              <a:ext uri="{FF2B5EF4-FFF2-40B4-BE49-F238E27FC236}">
                <a16:creationId xmlns:a16="http://schemas.microsoft.com/office/drawing/2014/main" id="{F4E673F9-56FB-4FEE-8458-8C190A9DB6F6}"/>
              </a:ext>
            </a:extLst>
          </p:cNvPr>
          <p:cNvGrpSpPr>
            <a:grpSpLocks/>
          </p:cNvGrpSpPr>
          <p:nvPr/>
        </p:nvGrpSpPr>
        <p:grpSpPr bwMode="auto">
          <a:xfrm>
            <a:off x="3524250" y="1892300"/>
            <a:ext cx="6675438" cy="2808288"/>
            <a:chOff x="1260" y="1528"/>
            <a:chExt cx="4205" cy="1769"/>
          </a:xfrm>
        </p:grpSpPr>
        <p:sp>
          <p:nvSpPr>
            <p:cNvPr id="5" name="Rectangle 3">
              <a:extLst>
                <a:ext uri="{FF2B5EF4-FFF2-40B4-BE49-F238E27FC236}">
                  <a16:creationId xmlns:a16="http://schemas.microsoft.com/office/drawing/2014/main" id="{3C44F754-5922-49E5-9934-E699318628F3}"/>
                </a:ext>
              </a:extLst>
            </p:cNvPr>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p:spPr>
          <p:txBody>
            <a:bodyPr wrap="none" anchor="ctr"/>
            <a:lstStyle/>
            <a:p>
              <a:pPr algn="ctr">
                <a:defRPr/>
              </a:pPr>
              <a:endParaRPr lang="en-US" sz="4400">
                <a:solidFill>
                  <a:srgbClr val="003366"/>
                </a:solidFill>
              </a:endParaRPr>
            </a:p>
          </p:txBody>
        </p:sp>
        <p:sp>
          <p:nvSpPr>
            <p:cNvPr id="6" name="Text Box 4">
              <a:extLst>
                <a:ext uri="{FF2B5EF4-FFF2-40B4-BE49-F238E27FC236}">
                  <a16:creationId xmlns:a16="http://schemas.microsoft.com/office/drawing/2014/main" id="{C4B6A1BD-5BF2-41E0-A823-0F9E6B95E413}"/>
                </a:ext>
              </a:extLst>
            </p:cNvPr>
            <p:cNvSpPr txBox="1">
              <a:spLocks noChangeArrowheads="1"/>
            </p:cNvSpPr>
            <p:nvPr/>
          </p:nvSpPr>
          <p:spPr bwMode="auto">
            <a:xfrm>
              <a:off x="1979"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µLC</a:t>
              </a:r>
            </a:p>
          </p:txBody>
        </p:sp>
        <p:graphicFrame>
          <p:nvGraphicFramePr>
            <p:cNvPr id="7" name="Object 5">
              <a:extLst>
                <a:ext uri="{FF2B5EF4-FFF2-40B4-BE49-F238E27FC236}">
                  <a16:creationId xmlns:a16="http://schemas.microsoft.com/office/drawing/2014/main" id="{A2492CDA-F4E5-48E3-B426-0CAE10876C12}"/>
                </a:ext>
              </a:extLst>
            </p:cNvPr>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7" name="Object 5">
                          <a:extLst>
                            <a:ext uri="{FF2B5EF4-FFF2-40B4-BE49-F238E27FC236}">
                              <a16:creationId xmlns:a16="http://schemas.microsoft.com/office/drawing/2014/main" id="{A2492CDA-F4E5-48E3-B426-0CAE10876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AutoShape 6">
              <a:extLst>
                <a:ext uri="{FF2B5EF4-FFF2-40B4-BE49-F238E27FC236}">
                  <a16:creationId xmlns:a16="http://schemas.microsoft.com/office/drawing/2014/main" id="{BDCEFE78-9E24-409A-9BB5-E65664409F42}"/>
                </a:ext>
              </a:extLst>
            </p:cNvPr>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sp>
        <p:nvSpPr>
          <p:cNvPr id="9" name="Text Box 8">
            <a:extLst>
              <a:ext uri="{FF2B5EF4-FFF2-40B4-BE49-F238E27FC236}">
                <a16:creationId xmlns:a16="http://schemas.microsoft.com/office/drawing/2014/main" id="{E0703ECC-3D6B-4CE0-8032-910F5B9EF1D8}"/>
              </a:ext>
            </a:extLst>
          </p:cNvPr>
          <p:cNvSpPr txBox="1">
            <a:spLocks noChangeArrowheads="1"/>
          </p:cNvSpPr>
          <p:nvPr/>
        </p:nvSpPr>
        <p:spPr bwMode="auto">
          <a:xfrm>
            <a:off x="3300414" y="1814514"/>
            <a:ext cx="1042987" cy="581025"/>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Protein Mixture</a:t>
            </a:r>
          </a:p>
        </p:txBody>
      </p:sp>
      <p:grpSp>
        <p:nvGrpSpPr>
          <p:cNvPr id="10" name="Group 9">
            <a:extLst>
              <a:ext uri="{FF2B5EF4-FFF2-40B4-BE49-F238E27FC236}">
                <a16:creationId xmlns:a16="http://schemas.microsoft.com/office/drawing/2014/main" id="{9F755B06-A114-4BAF-B59D-DF87353DD512}"/>
              </a:ext>
            </a:extLst>
          </p:cNvPr>
          <p:cNvGrpSpPr>
            <a:grpSpLocks noChangeAspect="1"/>
          </p:cNvGrpSpPr>
          <p:nvPr/>
        </p:nvGrpSpPr>
        <p:grpSpPr bwMode="auto">
          <a:xfrm>
            <a:off x="2365375" y="1762126"/>
            <a:ext cx="1023938" cy="739775"/>
            <a:chOff x="1044" y="1362"/>
            <a:chExt cx="864" cy="624"/>
          </a:xfrm>
        </p:grpSpPr>
        <p:sp>
          <p:nvSpPr>
            <p:cNvPr id="11" name="Oval 10">
              <a:extLst>
                <a:ext uri="{FF2B5EF4-FFF2-40B4-BE49-F238E27FC236}">
                  <a16:creationId xmlns:a16="http://schemas.microsoft.com/office/drawing/2014/main" id="{0901F78B-1095-4BF8-B559-90C2B131754D}"/>
                </a:ext>
              </a:extLst>
            </p:cNvPr>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2" name="Oval 11">
              <a:extLst>
                <a:ext uri="{FF2B5EF4-FFF2-40B4-BE49-F238E27FC236}">
                  <a16:creationId xmlns:a16="http://schemas.microsoft.com/office/drawing/2014/main" id="{1B4496E9-B796-4FE8-9DF8-5B37441C0182}"/>
                </a:ext>
              </a:extLst>
            </p:cNvPr>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3" name="Oval 12">
              <a:extLst>
                <a:ext uri="{FF2B5EF4-FFF2-40B4-BE49-F238E27FC236}">
                  <a16:creationId xmlns:a16="http://schemas.microsoft.com/office/drawing/2014/main" id="{B72447EE-D9D7-4003-B70F-4B4A6D9DF16C}"/>
                </a:ext>
              </a:extLst>
            </p:cNvPr>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4" name="Oval 13">
              <a:extLst>
                <a:ext uri="{FF2B5EF4-FFF2-40B4-BE49-F238E27FC236}">
                  <a16:creationId xmlns:a16="http://schemas.microsoft.com/office/drawing/2014/main" id="{277192F5-AA25-45B1-B8B9-F8580610BDB5}"/>
                </a:ext>
              </a:extLst>
            </p:cNvPr>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5" name="Oval 14">
              <a:extLst>
                <a:ext uri="{FF2B5EF4-FFF2-40B4-BE49-F238E27FC236}">
                  <a16:creationId xmlns:a16="http://schemas.microsoft.com/office/drawing/2014/main" id="{032805A1-0936-44C3-9CC6-7142CDDDE68E}"/>
                </a:ext>
              </a:extLst>
            </p:cNvPr>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6" name="Oval 15">
              <a:extLst>
                <a:ext uri="{FF2B5EF4-FFF2-40B4-BE49-F238E27FC236}">
                  <a16:creationId xmlns:a16="http://schemas.microsoft.com/office/drawing/2014/main" id="{91E106AF-E434-45E4-9E58-EC4ABFF04F67}"/>
                </a:ext>
              </a:extLst>
            </p:cNvPr>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7" name="Oval 16">
              <a:extLst>
                <a:ext uri="{FF2B5EF4-FFF2-40B4-BE49-F238E27FC236}">
                  <a16:creationId xmlns:a16="http://schemas.microsoft.com/office/drawing/2014/main" id="{1B1AEA5A-C7FC-4A25-9E5F-107D3CD8D40C}"/>
                </a:ext>
              </a:extLst>
            </p:cNvPr>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8" name="Oval 17">
              <a:extLst>
                <a:ext uri="{FF2B5EF4-FFF2-40B4-BE49-F238E27FC236}">
                  <a16:creationId xmlns:a16="http://schemas.microsoft.com/office/drawing/2014/main" id="{97B3643A-E3B6-44E4-B32C-1DA41088BDBC}"/>
                </a:ext>
              </a:extLst>
            </p:cNvPr>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9" name="Rectangle 18">
              <a:extLst>
                <a:ext uri="{FF2B5EF4-FFF2-40B4-BE49-F238E27FC236}">
                  <a16:creationId xmlns:a16="http://schemas.microsoft.com/office/drawing/2014/main" id="{89F6FD72-28C3-4201-85DB-EC151A6730F0}"/>
                </a:ext>
              </a:extLst>
            </p:cNvPr>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0" name="Rectangle 19">
              <a:extLst>
                <a:ext uri="{FF2B5EF4-FFF2-40B4-BE49-F238E27FC236}">
                  <a16:creationId xmlns:a16="http://schemas.microsoft.com/office/drawing/2014/main" id="{02CEE5BB-AC9E-4404-868B-B5D151CB416B}"/>
                </a:ext>
              </a:extLst>
            </p:cNvPr>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1" name="Rectangle 20">
              <a:extLst>
                <a:ext uri="{FF2B5EF4-FFF2-40B4-BE49-F238E27FC236}">
                  <a16:creationId xmlns:a16="http://schemas.microsoft.com/office/drawing/2014/main" id="{9550AFD6-3C18-405E-813E-44BC506F2178}"/>
                </a:ext>
              </a:extLst>
            </p:cNvPr>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2" name="Rectangle 21">
              <a:extLst>
                <a:ext uri="{FF2B5EF4-FFF2-40B4-BE49-F238E27FC236}">
                  <a16:creationId xmlns:a16="http://schemas.microsoft.com/office/drawing/2014/main" id="{7CE28D28-6B0C-45DB-9B71-C5C02004547E}"/>
                </a:ext>
              </a:extLst>
            </p:cNvPr>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3" name="Rectangle 22">
              <a:extLst>
                <a:ext uri="{FF2B5EF4-FFF2-40B4-BE49-F238E27FC236}">
                  <a16:creationId xmlns:a16="http://schemas.microsoft.com/office/drawing/2014/main" id="{30FBDA49-E397-4E60-B73F-F9E846E2B01B}"/>
                </a:ext>
              </a:extLst>
            </p:cNvPr>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4" name="AutoShape 23">
              <a:extLst>
                <a:ext uri="{FF2B5EF4-FFF2-40B4-BE49-F238E27FC236}">
                  <a16:creationId xmlns:a16="http://schemas.microsoft.com/office/drawing/2014/main" id="{0A0C3EEF-AF97-4EDE-9B6E-91B928C46F2C}"/>
                </a:ext>
              </a:extLst>
            </p:cNvPr>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5" name="Rectangle 24">
              <a:extLst>
                <a:ext uri="{FF2B5EF4-FFF2-40B4-BE49-F238E27FC236}">
                  <a16:creationId xmlns:a16="http://schemas.microsoft.com/office/drawing/2014/main" id="{B32595CD-8F3E-4198-91CE-B3E42108A998}"/>
                </a:ext>
              </a:extLst>
            </p:cNvPr>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6" name="AutoShape 25">
              <a:extLst>
                <a:ext uri="{FF2B5EF4-FFF2-40B4-BE49-F238E27FC236}">
                  <a16:creationId xmlns:a16="http://schemas.microsoft.com/office/drawing/2014/main" id="{0353543C-3908-43A7-92CC-726513A83767}"/>
                </a:ext>
              </a:extLst>
            </p:cNvPr>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7" name="AutoShape 26">
              <a:extLst>
                <a:ext uri="{FF2B5EF4-FFF2-40B4-BE49-F238E27FC236}">
                  <a16:creationId xmlns:a16="http://schemas.microsoft.com/office/drawing/2014/main" id="{5887211D-A634-4F78-8311-4351D6EC09D2}"/>
                </a:ext>
              </a:extLst>
            </p:cNvPr>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8" name="AutoShape 27">
              <a:extLst>
                <a:ext uri="{FF2B5EF4-FFF2-40B4-BE49-F238E27FC236}">
                  <a16:creationId xmlns:a16="http://schemas.microsoft.com/office/drawing/2014/main" id="{B50D6639-2162-4C2E-B2BB-27504265B78E}"/>
                </a:ext>
              </a:extLst>
            </p:cNvPr>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29" name="Group 28">
            <a:extLst>
              <a:ext uri="{FF2B5EF4-FFF2-40B4-BE49-F238E27FC236}">
                <a16:creationId xmlns:a16="http://schemas.microsoft.com/office/drawing/2014/main" id="{2179579A-4AB2-447E-AF91-EDE7259E4B80}"/>
              </a:ext>
            </a:extLst>
          </p:cNvPr>
          <p:cNvGrpSpPr>
            <a:grpSpLocks/>
          </p:cNvGrpSpPr>
          <p:nvPr/>
        </p:nvGrpSpPr>
        <p:grpSpPr bwMode="auto">
          <a:xfrm>
            <a:off x="2266951" y="2571750"/>
            <a:ext cx="1789113" cy="2152650"/>
            <a:chOff x="468" y="2112"/>
            <a:chExt cx="1127" cy="1356"/>
          </a:xfrm>
        </p:grpSpPr>
        <p:sp>
          <p:nvSpPr>
            <p:cNvPr id="30" name="Text Box 29">
              <a:extLst>
                <a:ext uri="{FF2B5EF4-FFF2-40B4-BE49-F238E27FC236}">
                  <a16:creationId xmlns:a16="http://schemas.microsoft.com/office/drawing/2014/main" id="{73F57B39-D5E8-4C87-822F-EA1E94DCAB8D}"/>
                </a:ext>
              </a:extLst>
            </p:cNvPr>
            <p:cNvSpPr txBox="1">
              <a:spLocks noChangeArrowheads="1"/>
            </p:cNvSpPr>
            <p:nvPr/>
          </p:nvSpPr>
          <p:spPr bwMode="auto">
            <a:xfrm>
              <a:off x="827" y="2201"/>
              <a:ext cx="768" cy="212"/>
            </a:xfrm>
            <a:prstGeom prst="rect">
              <a:avLst/>
            </a:prstGeom>
            <a:noFill/>
            <a:ln w="9525">
              <a:noFill/>
              <a:miter lim="800000"/>
              <a:headEnd/>
              <a:tailEnd/>
            </a:ln>
          </p:spPr>
          <p:txBody>
            <a:bodyPr>
              <a:spAutoFit/>
            </a:bodyPr>
            <a:lstStyle/>
            <a:p>
              <a:pPr algn="ctr">
                <a:spcBef>
                  <a:spcPct val="50000"/>
                </a:spcBef>
                <a:defRPr/>
              </a:pPr>
              <a:r>
                <a:rPr lang="en-US" sz="1600" b="1">
                  <a:solidFill>
                    <a:srgbClr val="003366"/>
                  </a:solidFill>
                  <a:latin typeface="Times New Roman" pitchFamily="18" charset="0"/>
                </a:rPr>
                <a:t>proteolysis</a:t>
              </a:r>
            </a:p>
          </p:txBody>
        </p:sp>
        <p:sp>
          <p:nvSpPr>
            <p:cNvPr id="31" name="Text Box 30">
              <a:extLst>
                <a:ext uri="{FF2B5EF4-FFF2-40B4-BE49-F238E27FC236}">
                  <a16:creationId xmlns:a16="http://schemas.microsoft.com/office/drawing/2014/main" id="{019FFF72-79C6-4B04-A617-C9C1142B16BF}"/>
                </a:ext>
              </a:extLst>
            </p:cNvPr>
            <p:cNvSpPr txBox="1">
              <a:spLocks noChangeArrowheads="1"/>
            </p:cNvSpPr>
            <p:nvPr/>
          </p:nvSpPr>
          <p:spPr bwMode="auto">
            <a:xfrm>
              <a:off x="468" y="3102"/>
              <a:ext cx="768" cy="366"/>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Peptide Mixture</a:t>
              </a:r>
            </a:p>
          </p:txBody>
        </p:sp>
        <p:grpSp>
          <p:nvGrpSpPr>
            <p:cNvPr id="32" name="Group 31">
              <a:extLst>
                <a:ext uri="{FF2B5EF4-FFF2-40B4-BE49-F238E27FC236}">
                  <a16:creationId xmlns:a16="http://schemas.microsoft.com/office/drawing/2014/main" id="{A964465E-2846-4E48-A168-F06E466949BA}"/>
                </a:ext>
              </a:extLst>
            </p:cNvPr>
            <p:cNvGrpSpPr>
              <a:grpSpLocks noChangeAspect="1"/>
            </p:cNvGrpSpPr>
            <p:nvPr/>
          </p:nvGrpSpPr>
          <p:grpSpPr bwMode="auto">
            <a:xfrm rot="-5400000">
              <a:off x="631" y="2621"/>
              <a:ext cx="443" cy="541"/>
              <a:chOff x="3984" y="1536"/>
              <a:chExt cx="589" cy="720"/>
            </a:xfrm>
          </p:grpSpPr>
          <p:sp>
            <p:nvSpPr>
              <p:cNvPr id="34" name="Freeform 32">
                <a:extLst>
                  <a:ext uri="{FF2B5EF4-FFF2-40B4-BE49-F238E27FC236}">
                    <a16:creationId xmlns:a16="http://schemas.microsoft.com/office/drawing/2014/main" id="{92C687A8-5DB0-4BE6-B396-F5C256E951D3}"/>
                  </a:ext>
                </a:extLst>
              </p:cNvPr>
              <p:cNvSpPr>
                <a:spLocks noChangeAspect="1"/>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5" name="Freeform 33">
                <a:extLst>
                  <a:ext uri="{FF2B5EF4-FFF2-40B4-BE49-F238E27FC236}">
                    <a16:creationId xmlns:a16="http://schemas.microsoft.com/office/drawing/2014/main" id="{3C1F08F1-3BE0-4321-BB23-84541801280B}"/>
                  </a:ext>
                </a:extLst>
              </p:cNvPr>
              <p:cNvSpPr>
                <a:spLocks noChangeAspect="1"/>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6" name="Freeform 34">
                <a:extLst>
                  <a:ext uri="{FF2B5EF4-FFF2-40B4-BE49-F238E27FC236}">
                    <a16:creationId xmlns:a16="http://schemas.microsoft.com/office/drawing/2014/main" id="{533CB8DC-85B3-46EC-B626-F123B9B9ED70}"/>
                  </a:ext>
                </a:extLst>
              </p:cNvPr>
              <p:cNvSpPr>
                <a:spLocks noChangeAspect="1"/>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7" name="Freeform 35">
                <a:extLst>
                  <a:ext uri="{FF2B5EF4-FFF2-40B4-BE49-F238E27FC236}">
                    <a16:creationId xmlns:a16="http://schemas.microsoft.com/office/drawing/2014/main" id="{E1916974-7725-4BD2-B634-8A59EBE2BE10}"/>
                  </a:ext>
                </a:extLst>
              </p:cNvPr>
              <p:cNvSpPr>
                <a:spLocks noChangeAspect="1"/>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8" name="Freeform 36">
                <a:extLst>
                  <a:ext uri="{FF2B5EF4-FFF2-40B4-BE49-F238E27FC236}">
                    <a16:creationId xmlns:a16="http://schemas.microsoft.com/office/drawing/2014/main" id="{117948AA-5FC0-4135-BF97-ED80D16F0EF6}"/>
                  </a:ext>
                </a:extLst>
              </p:cNvPr>
              <p:cNvSpPr>
                <a:spLocks noChangeAspect="1"/>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9" name="Freeform 37">
                <a:extLst>
                  <a:ext uri="{FF2B5EF4-FFF2-40B4-BE49-F238E27FC236}">
                    <a16:creationId xmlns:a16="http://schemas.microsoft.com/office/drawing/2014/main" id="{D3F22F87-C4FA-4616-8AE9-7944B0A5D12F}"/>
                  </a:ext>
                </a:extLst>
              </p:cNvPr>
              <p:cNvSpPr>
                <a:spLocks noChangeAspect="1"/>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0" name="Freeform 38">
                <a:extLst>
                  <a:ext uri="{FF2B5EF4-FFF2-40B4-BE49-F238E27FC236}">
                    <a16:creationId xmlns:a16="http://schemas.microsoft.com/office/drawing/2014/main" id="{890579CA-4DB4-445E-91B9-448B3244755A}"/>
                  </a:ext>
                </a:extLst>
              </p:cNvPr>
              <p:cNvSpPr>
                <a:spLocks noChangeAspect="1"/>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1" name="Freeform 39">
                <a:extLst>
                  <a:ext uri="{FF2B5EF4-FFF2-40B4-BE49-F238E27FC236}">
                    <a16:creationId xmlns:a16="http://schemas.microsoft.com/office/drawing/2014/main" id="{B0B27838-D2FF-4128-8BF6-B726165ABED6}"/>
                  </a:ext>
                </a:extLst>
              </p:cNvPr>
              <p:cNvSpPr>
                <a:spLocks noChangeAspect="1"/>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2" name="Freeform 40">
                <a:extLst>
                  <a:ext uri="{FF2B5EF4-FFF2-40B4-BE49-F238E27FC236}">
                    <a16:creationId xmlns:a16="http://schemas.microsoft.com/office/drawing/2014/main" id="{C3FD6830-7CDD-4DD0-9123-6F5156DE398C}"/>
                  </a:ext>
                </a:extLst>
              </p:cNvPr>
              <p:cNvSpPr>
                <a:spLocks noChangeAspect="1"/>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3" name="Freeform 41">
                <a:extLst>
                  <a:ext uri="{FF2B5EF4-FFF2-40B4-BE49-F238E27FC236}">
                    <a16:creationId xmlns:a16="http://schemas.microsoft.com/office/drawing/2014/main" id="{1D6843C4-7A1F-4673-8376-20A8D8EF7455}"/>
                  </a:ext>
                </a:extLst>
              </p:cNvPr>
              <p:cNvSpPr>
                <a:spLocks noChangeAspect="1"/>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4" name="Freeform 42">
                <a:extLst>
                  <a:ext uri="{FF2B5EF4-FFF2-40B4-BE49-F238E27FC236}">
                    <a16:creationId xmlns:a16="http://schemas.microsoft.com/office/drawing/2014/main" id="{5D7B1C25-E955-4367-8B8F-A9C9FF341B57}"/>
                  </a:ext>
                </a:extLst>
              </p:cNvPr>
              <p:cNvSpPr>
                <a:spLocks noChangeAspect="1"/>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5" name="Freeform 43">
                <a:extLst>
                  <a:ext uri="{FF2B5EF4-FFF2-40B4-BE49-F238E27FC236}">
                    <a16:creationId xmlns:a16="http://schemas.microsoft.com/office/drawing/2014/main" id="{3095AA1A-D6F5-47AA-8AE5-7C971EC93227}"/>
                  </a:ext>
                </a:extLst>
              </p:cNvPr>
              <p:cNvSpPr>
                <a:spLocks noChangeAspect="1"/>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6" name="Freeform 44">
                <a:extLst>
                  <a:ext uri="{FF2B5EF4-FFF2-40B4-BE49-F238E27FC236}">
                    <a16:creationId xmlns:a16="http://schemas.microsoft.com/office/drawing/2014/main" id="{EC1D1F2B-29FF-4A43-BADE-2287378A3540}"/>
                  </a:ext>
                </a:extLst>
              </p:cNvPr>
              <p:cNvSpPr>
                <a:spLocks noChangeAspect="1"/>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7" name="Freeform 45">
                <a:extLst>
                  <a:ext uri="{FF2B5EF4-FFF2-40B4-BE49-F238E27FC236}">
                    <a16:creationId xmlns:a16="http://schemas.microsoft.com/office/drawing/2014/main" id="{26B7954F-4828-4BF1-9C9F-29CBBC99CFA8}"/>
                  </a:ext>
                </a:extLst>
              </p:cNvPr>
              <p:cNvSpPr>
                <a:spLocks noChangeAspect="1"/>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8" name="Freeform 46">
                <a:extLst>
                  <a:ext uri="{FF2B5EF4-FFF2-40B4-BE49-F238E27FC236}">
                    <a16:creationId xmlns:a16="http://schemas.microsoft.com/office/drawing/2014/main" id="{6B429673-2515-42C5-9235-A6294CBF1E90}"/>
                  </a:ext>
                </a:extLst>
              </p:cNvPr>
              <p:cNvSpPr>
                <a:spLocks noChangeAspect="1"/>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9" name="Freeform 47">
                <a:extLst>
                  <a:ext uri="{FF2B5EF4-FFF2-40B4-BE49-F238E27FC236}">
                    <a16:creationId xmlns:a16="http://schemas.microsoft.com/office/drawing/2014/main" id="{11864CBB-326F-4416-9FA4-FD62E2FCCEB7}"/>
                  </a:ext>
                </a:extLst>
              </p:cNvPr>
              <p:cNvSpPr>
                <a:spLocks noChangeAspect="1"/>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50" name="Freeform 48">
                <a:extLst>
                  <a:ext uri="{FF2B5EF4-FFF2-40B4-BE49-F238E27FC236}">
                    <a16:creationId xmlns:a16="http://schemas.microsoft.com/office/drawing/2014/main" id="{387ACDFB-40A3-40EA-9E5F-780BDA032063}"/>
                  </a:ext>
                </a:extLst>
              </p:cNvPr>
              <p:cNvSpPr>
                <a:spLocks noChangeAspect="1"/>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1" name="Freeform 49">
                <a:extLst>
                  <a:ext uri="{FF2B5EF4-FFF2-40B4-BE49-F238E27FC236}">
                    <a16:creationId xmlns:a16="http://schemas.microsoft.com/office/drawing/2014/main" id="{BC4B7C51-00D4-40E2-A363-C2C59F87263A}"/>
                  </a:ext>
                </a:extLst>
              </p:cNvPr>
              <p:cNvSpPr>
                <a:spLocks noChangeAspect="1"/>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2" name="Freeform 50">
                <a:extLst>
                  <a:ext uri="{FF2B5EF4-FFF2-40B4-BE49-F238E27FC236}">
                    <a16:creationId xmlns:a16="http://schemas.microsoft.com/office/drawing/2014/main" id="{7007E857-AD37-4619-8084-B64B0B2985CD}"/>
                  </a:ext>
                </a:extLst>
              </p:cNvPr>
              <p:cNvSpPr>
                <a:spLocks noChangeAspect="1"/>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808080"/>
                </a:solidFill>
                <a:round/>
                <a:headEnd/>
                <a:tailEnd/>
              </a:ln>
            </p:spPr>
            <p:txBody>
              <a:bodyPr/>
              <a:lstStyle/>
              <a:p>
                <a:pPr>
                  <a:defRPr/>
                </a:pPr>
                <a:endParaRPr lang="en-US">
                  <a:solidFill>
                    <a:srgbClr val="003366"/>
                  </a:solidFill>
                </a:endParaRPr>
              </a:p>
            </p:txBody>
          </p:sp>
        </p:grpSp>
        <p:sp>
          <p:nvSpPr>
            <p:cNvPr id="33" name="AutoShape 51">
              <a:extLst>
                <a:ext uri="{FF2B5EF4-FFF2-40B4-BE49-F238E27FC236}">
                  <a16:creationId xmlns:a16="http://schemas.microsoft.com/office/drawing/2014/main" id="{A5631C84-F46A-45AC-A9E9-DEFF93011B98}"/>
                </a:ext>
              </a:extLst>
            </p:cNvPr>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53" name="Group 52">
            <a:extLst>
              <a:ext uri="{FF2B5EF4-FFF2-40B4-BE49-F238E27FC236}">
                <a16:creationId xmlns:a16="http://schemas.microsoft.com/office/drawing/2014/main" id="{055A6873-C71D-4783-ACC4-0C7DE9D3A178}"/>
              </a:ext>
            </a:extLst>
          </p:cNvPr>
          <p:cNvGrpSpPr>
            <a:grpSpLocks/>
          </p:cNvGrpSpPr>
          <p:nvPr/>
        </p:nvGrpSpPr>
        <p:grpSpPr bwMode="auto">
          <a:xfrm>
            <a:off x="5160964" y="2014538"/>
            <a:ext cx="3036887" cy="2100262"/>
            <a:chOff x="2291" y="1605"/>
            <a:chExt cx="1913" cy="1323"/>
          </a:xfrm>
        </p:grpSpPr>
        <p:graphicFrame>
          <p:nvGraphicFramePr>
            <p:cNvPr id="54" name="Object 53">
              <a:extLst>
                <a:ext uri="{FF2B5EF4-FFF2-40B4-BE49-F238E27FC236}">
                  <a16:creationId xmlns:a16="http://schemas.microsoft.com/office/drawing/2014/main" id="{BA2AE54B-4EC4-4655-AD49-150C801BFD0B}"/>
                </a:ext>
              </a:extLst>
            </p:cNvPr>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54" name="Object 53">
                          <a:extLst>
                            <a:ext uri="{FF2B5EF4-FFF2-40B4-BE49-F238E27FC236}">
                              <a16:creationId xmlns:a16="http://schemas.microsoft.com/office/drawing/2014/main" id="{BA2AE54B-4EC4-4655-AD49-150C801BF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5" name="Text Box 54">
              <a:extLst>
                <a:ext uri="{FF2B5EF4-FFF2-40B4-BE49-F238E27FC236}">
                  <a16:creationId xmlns:a16="http://schemas.microsoft.com/office/drawing/2014/main" id="{E919CB14-B15E-4E37-AC57-66A750B01966}"/>
                </a:ext>
              </a:extLst>
            </p:cNvPr>
            <p:cNvSpPr txBox="1">
              <a:spLocks noChangeArrowheads="1"/>
            </p:cNvSpPr>
            <p:nvPr/>
          </p:nvSpPr>
          <p:spPr bwMode="auto">
            <a:xfrm>
              <a:off x="3194"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a:t>
              </a:r>
            </a:p>
          </p:txBody>
        </p:sp>
        <p:sp>
          <p:nvSpPr>
            <p:cNvPr id="56" name="Freeform 55">
              <a:extLst>
                <a:ext uri="{FF2B5EF4-FFF2-40B4-BE49-F238E27FC236}">
                  <a16:creationId xmlns:a16="http://schemas.microsoft.com/office/drawing/2014/main" id="{C6E4FA40-6FDD-4FF9-89FE-8C4DCE4520CF}"/>
                </a:ext>
              </a:extLst>
            </p:cNvPr>
            <p:cNvSpPr>
              <a:spLocks/>
            </p:cNvSpPr>
            <p:nvPr/>
          </p:nvSpPr>
          <p:spPr bwMode="auto">
            <a:xfrm>
              <a:off x="2291" y="1745"/>
              <a:ext cx="1315" cy="443"/>
            </a:xfrm>
            <a:custGeom>
              <a:avLst/>
              <a:gdLst>
                <a:gd name="T0" fmla="*/ 0 w 1560"/>
                <a:gd name="T1" fmla="*/ 2 h 579"/>
                <a:gd name="T2" fmla="*/ 5 w 1560"/>
                <a:gd name="T3" fmla="*/ 2 h 579"/>
                <a:gd name="T4" fmla="*/ 13 w 1560"/>
                <a:gd name="T5" fmla="*/ 2 h 579"/>
                <a:gd name="T6" fmla="*/ 21 w 1560"/>
                <a:gd name="T7" fmla="*/ 2 h 579"/>
                <a:gd name="T8" fmla="*/ 27 w 1560"/>
                <a:gd name="T9" fmla="*/ 2 h 579"/>
                <a:gd name="T10" fmla="*/ 30 w 1560"/>
                <a:gd name="T11" fmla="*/ 2 h 579"/>
                <a:gd name="T12" fmla="*/ 0 60000 65536"/>
                <a:gd name="T13" fmla="*/ 0 60000 65536"/>
                <a:gd name="T14" fmla="*/ 0 60000 65536"/>
                <a:gd name="T15" fmla="*/ 0 60000 65536"/>
                <a:gd name="T16" fmla="*/ 0 60000 65536"/>
                <a:gd name="T17" fmla="*/ 0 60000 65536"/>
                <a:gd name="T18" fmla="*/ 0 w 1560"/>
                <a:gd name="T19" fmla="*/ 0 h 579"/>
                <a:gd name="T20" fmla="*/ 1560 w 1560"/>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a:solidFill>
                <a:srgbClr val="FF9900"/>
              </a:solidFill>
              <a:round/>
              <a:headEnd/>
              <a:tailEnd type="arrow" w="med" len="med"/>
            </a:ln>
          </p:spPr>
          <p:txBody>
            <a:bodyPr/>
            <a:lstStyle/>
            <a:p>
              <a:pPr>
                <a:defRPr/>
              </a:pPr>
              <a:endParaRPr lang="en-US">
                <a:solidFill>
                  <a:srgbClr val="003366"/>
                </a:solidFill>
              </a:endParaRPr>
            </a:p>
          </p:txBody>
        </p:sp>
      </p:grpSp>
      <p:grpSp>
        <p:nvGrpSpPr>
          <p:cNvPr id="57" name="Group 56">
            <a:extLst>
              <a:ext uri="{FF2B5EF4-FFF2-40B4-BE49-F238E27FC236}">
                <a16:creationId xmlns:a16="http://schemas.microsoft.com/office/drawing/2014/main" id="{75A1C324-E257-4939-BCEE-421A6D2FB5DB}"/>
              </a:ext>
            </a:extLst>
          </p:cNvPr>
          <p:cNvGrpSpPr>
            <a:grpSpLocks/>
          </p:cNvGrpSpPr>
          <p:nvPr/>
        </p:nvGrpSpPr>
        <p:grpSpPr bwMode="auto">
          <a:xfrm>
            <a:off x="7140575" y="1892301"/>
            <a:ext cx="2698750" cy="2640013"/>
            <a:chOff x="3538" y="1528"/>
            <a:chExt cx="1700" cy="1663"/>
          </a:xfrm>
        </p:grpSpPr>
        <p:sp>
          <p:nvSpPr>
            <p:cNvPr id="58" name="Text Box 57">
              <a:extLst>
                <a:ext uri="{FF2B5EF4-FFF2-40B4-BE49-F238E27FC236}">
                  <a16:creationId xmlns:a16="http://schemas.microsoft.com/office/drawing/2014/main" id="{9951B5B5-B401-4F49-AC87-26EFCF7954F8}"/>
                </a:ext>
              </a:extLst>
            </p:cNvPr>
            <p:cNvSpPr txBox="1">
              <a:spLocks noChangeArrowheads="1"/>
            </p:cNvSpPr>
            <p:nvPr/>
          </p:nvSpPr>
          <p:spPr bwMode="auto">
            <a:xfrm>
              <a:off x="4332" y="1528"/>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MS/MS</a:t>
              </a:r>
            </a:p>
          </p:txBody>
        </p:sp>
        <p:sp>
          <p:nvSpPr>
            <p:cNvPr id="59" name="Text Box 58">
              <a:extLst>
                <a:ext uri="{FF2B5EF4-FFF2-40B4-BE49-F238E27FC236}">
                  <a16:creationId xmlns:a16="http://schemas.microsoft.com/office/drawing/2014/main" id="{51D446D1-9947-4A26-AA63-47A86BAFC04F}"/>
                </a:ext>
              </a:extLst>
            </p:cNvPr>
            <p:cNvSpPr txBox="1">
              <a:spLocks noChangeArrowheads="1"/>
            </p:cNvSpPr>
            <p:nvPr/>
          </p:nvSpPr>
          <p:spPr bwMode="auto">
            <a:xfrm>
              <a:off x="3538" y="1640"/>
              <a:ext cx="178" cy="192"/>
            </a:xfrm>
            <a:prstGeom prst="rect">
              <a:avLst/>
            </a:prstGeom>
            <a:noFill/>
            <a:ln w="9525">
              <a:noFill/>
              <a:miter lim="800000"/>
              <a:headEnd/>
              <a:tailEnd/>
            </a:ln>
          </p:spPr>
          <p:txBody>
            <a:bodyPr wrap="none">
              <a:spAutoFit/>
            </a:bodyPr>
            <a:lstStyle/>
            <a:p>
              <a:pPr>
                <a:defRPr/>
              </a:pPr>
              <a:r>
                <a:rPr lang="en-US" sz="1400">
                  <a:solidFill>
                    <a:srgbClr val="FFFFFF"/>
                  </a:solidFill>
                </a:rPr>
                <a:t>1</a:t>
              </a:r>
            </a:p>
          </p:txBody>
        </p:sp>
        <p:grpSp>
          <p:nvGrpSpPr>
            <p:cNvPr id="60" name="Group 59">
              <a:extLst>
                <a:ext uri="{FF2B5EF4-FFF2-40B4-BE49-F238E27FC236}">
                  <a16:creationId xmlns:a16="http://schemas.microsoft.com/office/drawing/2014/main" id="{456CCF45-C3AD-4035-AE0A-E2CA991472EF}"/>
                </a:ext>
              </a:extLst>
            </p:cNvPr>
            <p:cNvGrpSpPr>
              <a:grpSpLocks/>
            </p:cNvGrpSpPr>
            <p:nvPr/>
          </p:nvGrpSpPr>
          <p:grpSpPr bwMode="auto">
            <a:xfrm>
              <a:off x="4309" y="2616"/>
              <a:ext cx="708" cy="575"/>
              <a:chOff x="4309" y="2772"/>
              <a:chExt cx="708" cy="575"/>
            </a:xfrm>
          </p:grpSpPr>
          <p:graphicFrame>
            <p:nvGraphicFramePr>
              <p:cNvPr id="61" name="Object 60">
                <a:extLst>
                  <a:ext uri="{FF2B5EF4-FFF2-40B4-BE49-F238E27FC236}">
                    <a16:creationId xmlns:a16="http://schemas.microsoft.com/office/drawing/2014/main" id="{399416D2-9C79-4B10-A4F6-55993013A443}"/>
                  </a:ext>
                </a:extLst>
              </p:cNvPr>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61" name="Object 60">
                            <a:extLst>
                              <a:ext uri="{FF2B5EF4-FFF2-40B4-BE49-F238E27FC236}">
                                <a16:creationId xmlns:a16="http://schemas.microsoft.com/office/drawing/2014/main" id="{399416D2-9C79-4B10-A4F6-55993013A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2" name="Text Box 61">
                <a:extLst>
                  <a:ext uri="{FF2B5EF4-FFF2-40B4-BE49-F238E27FC236}">
                    <a16:creationId xmlns:a16="http://schemas.microsoft.com/office/drawing/2014/main" id="{32D90784-6445-415E-B37B-92980A8D63CC}"/>
                  </a:ext>
                </a:extLst>
              </p:cNvPr>
              <p:cNvSpPr txBox="1">
                <a:spLocks noChangeArrowheads="1"/>
              </p:cNvSpPr>
              <p:nvPr/>
            </p:nvSpPr>
            <p:spPr bwMode="auto">
              <a:xfrm>
                <a:off x="4743" y="2798"/>
                <a:ext cx="243" cy="330"/>
              </a:xfrm>
              <a:prstGeom prst="rect">
                <a:avLst/>
              </a:prstGeom>
              <a:noFill/>
              <a:ln w="9525">
                <a:noFill/>
                <a:miter lim="800000"/>
                <a:headEnd/>
                <a:tailEnd/>
              </a:ln>
            </p:spPr>
            <p:txBody>
              <a:bodyPr wrap="none">
                <a:spAutoFit/>
              </a:bodyPr>
              <a:lstStyle/>
              <a:p>
                <a:pPr>
                  <a:defRPr/>
                </a:pPr>
                <a:r>
                  <a:rPr lang="en-US" sz="2800">
                    <a:solidFill>
                      <a:srgbClr val="FFFFFF"/>
                    </a:solidFill>
                  </a:rPr>
                  <a:t>1</a:t>
                </a:r>
              </a:p>
            </p:txBody>
          </p:sp>
        </p:grpSp>
      </p:grpSp>
      <p:grpSp>
        <p:nvGrpSpPr>
          <p:cNvPr id="63" name="Group 62">
            <a:extLst>
              <a:ext uri="{FF2B5EF4-FFF2-40B4-BE49-F238E27FC236}">
                <a16:creationId xmlns:a16="http://schemas.microsoft.com/office/drawing/2014/main" id="{7D715385-0E51-4FDA-8441-1D74300A1A02}"/>
              </a:ext>
            </a:extLst>
          </p:cNvPr>
          <p:cNvGrpSpPr>
            <a:grpSpLocks/>
          </p:cNvGrpSpPr>
          <p:nvPr/>
        </p:nvGrpSpPr>
        <p:grpSpPr bwMode="auto">
          <a:xfrm>
            <a:off x="7362826" y="2041526"/>
            <a:ext cx="2466975" cy="1914525"/>
            <a:chOff x="3678" y="1622"/>
            <a:chExt cx="1554" cy="1206"/>
          </a:xfrm>
        </p:grpSpPr>
        <p:sp>
          <p:nvSpPr>
            <p:cNvPr id="64" name="Text Box 63">
              <a:extLst>
                <a:ext uri="{FF2B5EF4-FFF2-40B4-BE49-F238E27FC236}">
                  <a16:creationId xmlns:a16="http://schemas.microsoft.com/office/drawing/2014/main" id="{82BBBD9C-8DE6-45C9-8E52-C17BF4A3625D}"/>
                </a:ext>
              </a:extLst>
            </p:cNvPr>
            <p:cNvSpPr txBox="1">
              <a:spLocks noChangeArrowheads="1"/>
            </p:cNvSpPr>
            <p:nvPr/>
          </p:nvSpPr>
          <p:spPr bwMode="auto">
            <a:xfrm>
              <a:off x="3678" y="1622"/>
              <a:ext cx="178" cy="192"/>
            </a:xfrm>
            <a:prstGeom prst="rect">
              <a:avLst/>
            </a:prstGeom>
            <a:noFill/>
            <a:ln w="9525">
              <a:noFill/>
              <a:miter lim="800000"/>
              <a:headEnd/>
              <a:tailEnd/>
            </a:ln>
          </p:spPr>
          <p:txBody>
            <a:bodyPr wrap="none">
              <a:spAutoFit/>
            </a:bodyPr>
            <a:lstStyle/>
            <a:p>
              <a:pPr>
                <a:defRPr/>
              </a:pPr>
              <a:r>
                <a:rPr lang="en-US" sz="1400">
                  <a:solidFill>
                    <a:srgbClr val="FFFFFF"/>
                  </a:solidFill>
                </a:rPr>
                <a:t>2</a:t>
              </a:r>
            </a:p>
          </p:txBody>
        </p:sp>
        <p:grpSp>
          <p:nvGrpSpPr>
            <p:cNvPr id="65" name="Group 64">
              <a:extLst>
                <a:ext uri="{FF2B5EF4-FFF2-40B4-BE49-F238E27FC236}">
                  <a16:creationId xmlns:a16="http://schemas.microsoft.com/office/drawing/2014/main" id="{E5C085AE-1AF9-44BD-9371-0712491FBF3B}"/>
                </a:ext>
              </a:extLst>
            </p:cNvPr>
            <p:cNvGrpSpPr>
              <a:grpSpLocks/>
            </p:cNvGrpSpPr>
            <p:nvPr/>
          </p:nvGrpSpPr>
          <p:grpSpPr bwMode="auto">
            <a:xfrm>
              <a:off x="4490" y="2211"/>
              <a:ext cx="742" cy="617"/>
              <a:chOff x="4490" y="2367"/>
              <a:chExt cx="742" cy="617"/>
            </a:xfrm>
          </p:grpSpPr>
          <p:graphicFrame>
            <p:nvGraphicFramePr>
              <p:cNvPr id="66" name="Object 65">
                <a:extLst>
                  <a:ext uri="{FF2B5EF4-FFF2-40B4-BE49-F238E27FC236}">
                    <a16:creationId xmlns:a16="http://schemas.microsoft.com/office/drawing/2014/main" id="{63A15310-EE53-4393-9731-2D3A8FBF4706}"/>
                  </a:ext>
                </a:extLst>
              </p:cNvPr>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66" name="Object 65">
                            <a:extLst>
                              <a:ext uri="{FF2B5EF4-FFF2-40B4-BE49-F238E27FC236}">
                                <a16:creationId xmlns:a16="http://schemas.microsoft.com/office/drawing/2014/main" id="{63A15310-EE53-4393-9731-2D3A8FBF4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7" name="Text Box 66">
                <a:extLst>
                  <a:ext uri="{FF2B5EF4-FFF2-40B4-BE49-F238E27FC236}">
                    <a16:creationId xmlns:a16="http://schemas.microsoft.com/office/drawing/2014/main" id="{271E86C7-D0A4-42A4-A115-F6C24CC68F7C}"/>
                  </a:ext>
                </a:extLst>
              </p:cNvPr>
              <p:cNvSpPr txBox="1">
                <a:spLocks noChangeArrowheads="1"/>
              </p:cNvSpPr>
              <p:nvPr/>
            </p:nvSpPr>
            <p:spPr bwMode="auto">
              <a:xfrm>
                <a:off x="4989" y="2367"/>
                <a:ext cx="243" cy="330"/>
              </a:xfrm>
              <a:prstGeom prst="rect">
                <a:avLst/>
              </a:prstGeom>
              <a:noFill/>
              <a:ln w="9525">
                <a:noFill/>
                <a:miter lim="800000"/>
                <a:headEnd/>
                <a:tailEnd/>
              </a:ln>
            </p:spPr>
            <p:txBody>
              <a:bodyPr wrap="none">
                <a:spAutoFit/>
              </a:bodyPr>
              <a:lstStyle/>
              <a:p>
                <a:pPr>
                  <a:defRPr/>
                </a:pPr>
                <a:r>
                  <a:rPr lang="en-US" sz="2800">
                    <a:solidFill>
                      <a:srgbClr val="FFFFFF"/>
                    </a:solidFill>
                  </a:rPr>
                  <a:t>2</a:t>
                </a:r>
              </a:p>
            </p:txBody>
          </p:sp>
        </p:grpSp>
      </p:grpSp>
      <p:grpSp>
        <p:nvGrpSpPr>
          <p:cNvPr id="68" name="Group 67">
            <a:extLst>
              <a:ext uri="{FF2B5EF4-FFF2-40B4-BE49-F238E27FC236}">
                <a16:creationId xmlns:a16="http://schemas.microsoft.com/office/drawing/2014/main" id="{3637BF74-ABEB-4EC2-B3B7-176D1B49457F}"/>
              </a:ext>
            </a:extLst>
          </p:cNvPr>
          <p:cNvGrpSpPr>
            <a:grpSpLocks/>
          </p:cNvGrpSpPr>
          <p:nvPr/>
        </p:nvGrpSpPr>
        <p:grpSpPr bwMode="auto">
          <a:xfrm>
            <a:off x="7527926" y="2047875"/>
            <a:ext cx="2524126" cy="1296988"/>
            <a:chOff x="3782" y="1626"/>
            <a:chExt cx="1590" cy="817"/>
          </a:xfrm>
        </p:grpSpPr>
        <p:sp>
          <p:nvSpPr>
            <p:cNvPr id="69" name="Text Box 68">
              <a:extLst>
                <a:ext uri="{FF2B5EF4-FFF2-40B4-BE49-F238E27FC236}">
                  <a16:creationId xmlns:a16="http://schemas.microsoft.com/office/drawing/2014/main" id="{56A48151-1352-4220-B70F-0355766F2D64}"/>
                </a:ext>
              </a:extLst>
            </p:cNvPr>
            <p:cNvSpPr txBox="1">
              <a:spLocks noChangeArrowheads="1"/>
            </p:cNvSpPr>
            <p:nvPr/>
          </p:nvSpPr>
          <p:spPr bwMode="auto">
            <a:xfrm>
              <a:off x="3782" y="1626"/>
              <a:ext cx="178" cy="192"/>
            </a:xfrm>
            <a:prstGeom prst="rect">
              <a:avLst/>
            </a:prstGeom>
            <a:noFill/>
            <a:ln w="9525">
              <a:noFill/>
              <a:miter lim="800000"/>
              <a:headEnd/>
              <a:tailEnd/>
            </a:ln>
          </p:spPr>
          <p:txBody>
            <a:bodyPr wrap="none">
              <a:spAutoFit/>
            </a:bodyPr>
            <a:lstStyle/>
            <a:p>
              <a:pPr>
                <a:defRPr/>
              </a:pPr>
              <a:r>
                <a:rPr lang="en-US" sz="1400">
                  <a:solidFill>
                    <a:srgbClr val="FFFFFF"/>
                  </a:solidFill>
                </a:rPr>
                <a:t>3</a:t>
              </a:r>
            </a:p>
          </p:txBody>
        </p:sp>
        <p:grpSp>
          <p:nvGrpSpPr>
            <p:cNvPr id="70" name="Group 69">
              <a:extLst>
                <a:ext uri="{FF2B5EF4-FFF2-40B4-BE49-F238E27FC236}">
                  <a16:creationId xmlns:a16="http://schemas.microsoft.com/office/drawing/2014/main" id="{323DF922-959D-4668-9717-7725A110F897}"/>
                </a:ext>
              </a:extLst>
            </p:cNvPr>
            <p:cNvGrpSpPr>
              <a:grpSpLocks/>
            </p:cNvGrpSpPr>
            <p:nvPr/>
          </p:nvGrpSpPr>
          <p:grpSpPr bwMode="auto">
            <a:xfrm>
              <a:off x="4672" y="1864"/>
              <a:ext cx="700" cy="579"/>
              <a:chOff x="4672" y="2020"/>
              <a:chExt cx="700" cy="579"/>
            </a:xfrm>
          </p:grpSpPr>
          <p:graphicFrame>
            <p:nvGraphicFramePr>
              <p:cNvPr id="71" name="Object 70">
                <a:extLst>
                  <a:ext uri="{FF2B5EF4-FFF2-40B4-BE49-F238E27FC236}">
                    <a16:creationId xmlns:a16="http://schemas.microsoft.com/office/drawing/2014/main" id="{5E3258AD-75B5-45F0-8D3A-9A179F078AEA}"/>
                  </a:ext>
                </a:extLst>
              </p:cNvPr>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71" name="Object 70">
                            <a:extLst>
                              <a:ext uri="{FF2B5EF4-FFF2-40B4-BE49-F238E27FC236}">
                                <a16:creationId xmlns:a16="http://schemas.microsoft.com/office/drawing/2014/main" id="{5E3258AD-75B5-45F0-8D3A-9A179F078A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2" name="Text Box 71">
                <a:extLst>
                  <a:ext uri="{FF2B5EF4-FFF2-40B4-BE49-F238E27FC236}">
                    <a16:creationId xmlns:a16="http://schemas.microsoft.com/office/drawing/2014/main" id="{2549ADD1-3AF4-4564-9D30-83117B95D64D}"/>
                  </a:ext>
                </a:extLst>
              </p:cNvPr>
              <p:cNvSpPr txBox="1">
                <a:spLocks noChangeArrowheads="1"/>
              </p:cNvSpPr>
              <p:nvPr/>
            </p:nvSpPr>
            <p:spPr bwMode="auto">
              <a:xfrm>
                <a:off x="5129" y="2020"/>
                <a:ext cx="243" cy="330"/>
              </a:xfrm>
              <a:prstGeom prst="rect">
                <a:avLst/>
              </a:prstGeom>
              <a:noFill/>
              <a:ln w="9525">
                <a:noFill/>
                <a:miter lim="800000"/>
                <a:headEnd/>
                <a:tailEnd/>
              </a:ln>
            </p:spPr>
            <p:txBody>
              <a:bodyPr wrap="none">
                <a:spAutoFit/>
              </a:bodyPr>
              <a:lstStyle/>
              <a:p>
                <a:pPr>
                  <a:defRPr/>
                </a:pPr>
                <a:r>
                  <a:rPr lang="en-US" sz="2800">
                    <a:solidFill>
                      <a:srgbClr val="FFFFFF"/>
                    </a:solidFill>
                  </a:rPr>
                  <a:t>3</a:t>
                </a:r>
              </a:p>
            </p:txBody>
          </p:sp>
        </p:grpSp>
      </p:grpSp>
    </p:spTree>
    <p:extLst>
      <p:ext uri="{BB962C8B-B14F-4D97-AF65-F5344CB8AC3E}">
        <p14:creationId xmlns:p14="http://schemas.microsoft.com/office/powerpoint/2010/main" val="10682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6C5A.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4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3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3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CCW-new-UW-interview">
  <a:themeElements>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CW-new-UW-interview">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CCW-new-UW-interview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CW-new-UW-interview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CW-new-UW-interview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2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2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5970</TotalTime>
  <Words>3086</Words>
  <Application>Microsoft Office PowerPoint</Application>
  <PresentationFormat>Widescreen</PresentationFormat>
  <Paragraphs>757</Paragraphs>
  <Slides>75</Slides>
  <Notes>20</Notes>
  <HiddenSlides>0</HiddenSlides>
  <MMClips>1</MMClips>
  <ScaleCrop>false</ScaleCrop>
  <HeadingPairs>
    <vt:vector size="8" baseType="variant">
      <vt:variant>
        <vt:lpstr>Fonts Used</vt:lpstr>
      </vt:variant>
      <vt:variant>
        <vt:i4>13</vt:i4>
      </vt:variant>
      <vt:variant>
        <vt:lpstr>Theme</vt:lpstr>
      </vt:variant>
      <vt:variant>
        <vt:i4>17</vt:i4>
      </vt:variant>
      <vt:variant>
        <vt:lpstr>Embedded OLE Servers</vt:lpstr>
      </vt:variant>
      <vt:variant>
        <vt:i4>1</vt:i4>
      </vt:variant>
      <vt:variant>
        <vt:lpstr>Slide Titles</vt:lpstr>
      </vt:variant>
      <vt:variant>
        <vt:i4>75</vt:i4>
      </vt:variant>
    </vt:vector>
  </HeadingPairs>
  <TitlesOfParts>
    <vt:vector size="106" baseType="lpstr">
      <vt:lpstr>Arial</vt:lpstr>
      <vt:lpstr>Arial Regular</vt:lpstr>
      <vt:lpstr>Book Antiqua</vt:lpstr>
      <vt:lpstr>Calibri</vt:lpstr>
      <vt:lpstr>Calibri Light</vt:lpstr>
      <vt:lpstr>Cambria Math</vt:lpstr>
      <vt:lpstr>Comic Sans MS</vt:lpstr>
      <vt:lpstr>Corbel</vt:lpstr>
      <vt:lpstr>Courier New</vt:lpstr>
      <vt:lpstr>Segoe UI Light</vt:lpstr>
      <vt:lpstr>Segoe UI Semilight</vt:lpstr>
      <vt:lpstr>Times New Roman</vt:lpstr>
      <vt:lpstr>Wingdings</vt:lpstr>
      <vt:lpstr>Spectrum</vt:lpstr>
      <vt:lpstr>ppt6C5A.tmp</vt:lpstr>
      <vt:lpstr>6_Spectrum</vt:lpstr>
      <vt:lpstr>24_Spectrum</vt:lpstr>
      <vt:lpstr>7_MJM</vt:lpstr>
      <vt:lpstr>7_CCW-new-UW-interview</vt:lpstr>
      <vt:lpstr>11_MJM</vt:lpstr>
      <vt:lpstr>7_Spectrum</vt:lpstr>
      <vt:lpstr>4_Default Design</vt:lpstr>
      <vt:lpstr>3_Office Theme</vt:lpstr>
      <vt:lpstr>9_Spectrum</vt:lpstr>
      <vt:lpstr>10_Spectrum</vt:lpstr>
      <vt:lpstr>7_Office Theme</vt:lpstr>
      <vt:lpstr>8_Office Theme</vt:lpstr>
      <vt:lpstr>12_Spectrum</vt:lpstr>
      <vt:lpstr>1_Office Theme</vt:lpstr>
      <vt:lpstr>Office Theme</vt:lpstr>
      <vt:lpstr>Graph</vt:lpstr>
      <vt:lpstr>Why Use Mass Spectrometry to Measure Proteins?</vt:lpstr>
      <vt:lpstr>PowerPoint Presentation</vt:lpstr>
      <vt:lpstr>PowerPoint Presentation</vt:lpstr>
      <vt:lpstr>PowerPoint Presentation</vt:lpstr>
      <vt:lpstr>PowerPoint Presentation</vt:lpstr>
      <vt:lpstr>PowerPoint Presentation</vt:lpstr>
      <vt:lpstr>Mass Spectrometry: A Potential Solution</vt:lpstr>
      <vt:lpstr>Discovery Proteomics: Is it suitable to replace immunoassays?</vt:lpstr>
      <vt:lpstr>Shotgun Proteomics</vt:lpstr>
      <vt:lpstr>These Mixtures are Complicated!</vt:lpstr>
      <vt:lpstr>These Mixtures are Complicated!</vt:lpstr>
      <vt:lpstr>Sampling Every Precursor Using DDA</vt:lpstr>
      <vt:lpstr>Data Dependent Acquisition will Always Under Sample</vt:lpstr>
      <vt:lpstr>DDA always misses and is least reproducible on the low abundant signals</vt:lpstr>
      <vt:lpstr>Visiting Seattle from Tallest to Smallest</vt:lpstr>
      <vt:lpstr>You would miss …</vt:lpstr>
      <vt:lpstr>Mass Spectrometry Data Acquisition Strategies Used in Proteomics </vt:lpstr>
      <vt:lpstr>So what do we do?</vt:lpstr>
      <vt:lpstr>So what do we do?</vt:lpstr>
      <vt:lpstr>So what do we do?</vt:lpstr>
      <vt:lpstr>C. elegans as an In Vivo Model System for Proteomics</vt:lpstr>
      <vt:lpstr>PowerPoint Presentation</vt:lpstr>
      <vt:lpstr>Fractionation to Improve the Coverage of Proteins Involved in Insulin / IGF-1 Signaling</vt:lpstr>
      <vt:lpstr>Mass Spectrometry Data Acquisition Strategies Used in Proteomics </vt:lpstr>
      <vt:lpstr>PowerPoint Presentation</vt:lpstr>
      <vt:lpstr>PowerPoint Presentation</vt:lpstr>
      <vt:lpstr>PowerPoint Presentation</vt:lpstr>
      <vt:lpstr>PowerPoint Presentation</vt:lpstr>
      <vt:lpstr>Dilution of the Yeast Protein PGI1 in Undepleted Human Plasma</vt:lpstr>
      <vt:lpstr>Dilution of the Yeast Protein PGI1 in Undepleted Human Plasma</vt:lpstr>
      <vt:lpstr>Dilution of the Yeast Protein PGI1 in Undepleted Human Plasma</vt:lpstr>
      <vt:lpstr>12 Attomoles of ILFDYSK on Column in 10 µg of Unfractionated Human Plasma</vt:lpstr>
      <vt:lpstr>Questions When Developing a Targeted Assay</vt:lpstr>
      <vt:lpstr>PowerPoint Presentation</vt:lpstr>
      <vt:lpstr>Selection of Protein Targets for DBS Wellness Assay</vt:lpstr>
      <vt:lpstr>Spectrum Counts vs. SRM Signal Intensity: Apolipoprotein B100</vt:lpstr>
      <vt:lpstr>Our Refinement Workflow</vt:lpstr>
      <vt:lpstr>PowerPoint Presentation</vt:lpstr>
      <vt:lpstr>Our Refinement Workflow</vt:lpstr>
      <vt:lpstr>nanoLC MS/MS: SRM Signal Intensity Rank</vt:lpstr>
      <vt:lpstr>Our Refinement Workflow</vt:lpstr>
      <vt:lpstr>nanoLC MS/MS: Fragmentation Fingerprint</vt:lpstr>
      <vt:lpstr>iRT Calibration</vt:lpstr>
      <vt:lpstr>Our Refinement Workflow</vt:lpstr>
      <vt:lpstr>nanoLC MS/MS: Peptide Stability Analysis</vt:lpstr>
      <vt:lpstr>Our Refinement Workflow</vt:lpstr>
      <vt:lpstr>PowerPoint Presentation</vt:lpstr>
      <vt:lpstr>Digestion Time Course</vt:lpstr>
      <vt:lpstr>255 Peptides Measured in a Single LC-MS/MS Run (63 Proteins)</vt:lpstr>
      <vt:lpstr>255 Peptides Measured in a Single LC-MS/MS Run (63 Proteins)</vt:lpstr>
      <vt:lpstr>Quantitative Analysis 101</vt:lpstr>
      <vt:lpstr>Peak area measurements should scale with the amount of peptide in the sample</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Questions:</vt:lpstr>
      <vt:lpstr>What does it mean if these are the two points?</vt:lpstr>
      <vt:lpstr>Questions:</vt:lpstr>
      <vt:lpstr>Matched Matrix Dilution Curves</vt:lpstr>
      <vt:lpstr>Not all Peptides are Equal Quantitative Proxies for a Protein</vt:lpstr>
      <vt:lpstr>Two other ways we can think of</vt:lpstr>
      <vt:lpstr>A key reminder: We measure peptides and not proteins.</vt:lpstr>
      <vt:lpstr>Proteoforms complicate protein level measurements</vt:lpstr>
      <vt:lpstr>Proteoforms complicate protein level measurements</vt:lpstr>
      <vt:lpstr>Proteoforms complicate protein level measurements</vt:lpstr>
      <vt:lpstr>PowerPoint Presentation</vt:lpstr>
      <vt:lpstr>PowerPoint Presentation</vt:lpstr>
      <vt:lpstr>PowerPoint Presentation</vt:lpstr>
      <vt:lpstr>PowerPoint Presentation</vt:lpstr>
      <vt:lpstr>Metabolically Labeling as an Internal Standard</vt:lpstr>
      <vt:lpstr>PowerPoint Presentation</vt:lpstr>
      <vt:lpstr>PowerPoint Presentation</vt:lpstr>
      <vt:lpstr>There are lots of different ways to incorporate an internal standard</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Michael MacCoss</cp:lastModifiedBy>
  <cp:revision>182</cp:revision>
  <dcterms:created xsi:type="dcterms:W3CDTF">2004-04-27T15:59:52Z</dcterms:created>
  <dcterms:modified xsi:type="dcterms:W3CDTF">2022-05-18T06:35:21Z</dcterms:modified>
</cp:coreProperties>
</file>